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7" r:id="rId2"/>
    <p:sldId id="256" r:id="rId3"/>
    <p:sldId id="258" r:id="rId4"/>
    <p:sldId id="259" r:id="rId5"/>
    <p:sldId id="260" r:id="rId6"/>
    <p:sldId id="269" r:id="rId7"/>
    <p:sldId id="270" r:id="rId8"/>
    <p:sldId id="278" r:id="rId9"/>
    <p:sldId id="261" r:id="rId10"/>
    <p:sldId id="283" r:id="rId11"/>
    <p:sldId id="265" r:id="rId12"/>
    <p:sldId id="272" r:id="rId13"/>
    <p:sldId id="264" r:id="rId14"/>
    <p:sldId id="273" r:id="rId15"/>
    <p:sldId id="271" r:id="rId16"/>
    <p:sldId id="274" r:id="rId17"/>
    <p:sldId id="275" r:id="rId18"/>
    <p:sldId id="276" r:id="rId19"/>
    <p:sldId id="284" r:id="rId20"/>
    <p:sldId id="277" r:id="rId21"/>
    <p:sldId id="279" r:id="rId22"/>
    <p:sldId id="280"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kara" initials="s" lastIdx="0" clrIdx="0">
    <p:extLst>
      <p:ext uri="{19B8F6BF-5375-455C-9EA6-DF929625EA0E}">
        <p15:presenceInfo xmlns:p15="http://schemas.microsoft.com/office/powerpoint/2012/main" userId="6e638e7619519c7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343" autoAdjust="0"/>
  </p:normalViewPr>
  <p:slideViewPr>
    <p:cSldViewPr snapToGrid="0">
      <p:cViewPr varScale="1">
        <p:scale>
          <a:sx n="85" d="100"/>
          <a:sy n="85"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cky 's" userId="8ec18831d2f16133" providerId="LiveId" clId="{82149BBB-2808-4779-B73B-31D8219323B9}"/>
    <pc:docChg chg="undo custSel addSld modSld">
      <pc:chgData name="Rocky 's" userId="8ec18831d2f16133" providerId="LiveId" clId="{82149BBB-2808-4779-B73B-31D8219323B9}" dt="2021-06-25T04:04:41.916" v="721" actId="1076"/>
      <pc:docMkLst>
        <pc:docMk/>
      </pc:docMkLst>
      <pc:sldChg chg="modSp mod">
        <pc:chgData name="Rocky 's" userId="8ec18831d2f16133" providerId="LiveId" clId="{82149BBB-2808-4779-B73B-31D8219323B9}" dt="2021-06-24T21:35:59.573" v="16" actId="20577"/>
        <pc:sldMkLst>
          <pc:docMk/>
          <pc:sldMk cId="62816351" sldId="258"/>
        </pc:sldMkLst>
        <pc:spChg chg="mod">
          <ac:chgData name="Rocky 's" userId="8ec18831d2f16133" providerId="LiveId" clId="{82149BBB-2808-4779-B73B-31D8219323B9}" dt="2021-06-24T21:35:59.573" v="16" actId="20577"/>
          <ac:spMkLst>
            <pc:docMk/>
            <pc:sldMk cId="62816351" sldId="258"/>
            <ac:spMk id="6" creationId="{7E981661-8DC8-404E-BAAA-D424F16FB007}"/>
          </ac:spMkLst>
        </pc:spChg>
      </pc:sldChg>
      <pc:sldChg chg="addSp delSp modSp new mod">
        <pc:chgData name="Rocky 's" userId="8ec18831d2f16133" providerId="LiveId" clId="{82149BBB-2808-4779-B73B-31D8219323B9}" dt="2021-06-25T04:04:41.916" v="721" actId="1076"/>
        <pc:sldMkLst>
          <pc:docMk/>
          <pc:sldMk cId="2683787274" sldId="259"/>
        </pc:sldMkLst>
        <pc:spChg chg="del">
          <ac:chgData name="Rocky 's" userId="8ec18831d2f16133" providerId="LiveId" clId="{82149BBB-2808-4779-B73B-31D8219323B9}" dt="2021-06-24T21:37:43.812" v="18" actId="478"/>
          <ac:spMkLst>
            <pc:docMk/>
            <pc:sldMk cId="2683787274" sldId="259"/>
            <ac:spMk id="2" creationId="{530B40FA-8ADC-433A-8376-59810AE94FD6}"/>
          </ac:spMkLst>
        </pc:spChg>
        <pc:spChg chg="add mod">
          <ac:chgData name="Rocky 's" userId="8ec18831d2f16133" providerId="LiveId" clId="{82149BBB-2808-4779-B73B-31D8219323B9}" dt="2021-06-25T04:04:41.916" v="721" actId="1076"/>
          <ac:spMkLst>
            <pc:docMk/>
            <pc:sldMk cId="2683787274" sldId="259"/>
            <ac:spMk id="2" creationId="{F382A4F0-8478-409D-8A1D-7462A39473E6}"/>
          </ac:spMkLst>
        </pc:spChg>
        <pc:spChg chg="del">
          <ac:chgData name="Rocky 's" userId="8ec18831d2f16133" providerId="LiveId" clId="{82149BBB-2808-4779-B73B-31D8219323B9}" dt="2021-06-24T21:37:45.460" v="19" actId="478"/>
          <ac:spMkLst>
            <pc:docMk/>
            <pc:sldMk cId="2683787274" sldId="259"/>
            <ac:spMk id="3" creationId="{26C3C9B5-5AE9-436C-9221-A21D2FB3B027}"/>
          </ac:spMkLst>
        </pc:spChg>
        <pc:spChg chg="add del mod">
          <ac:chgData name="Rocky 's" userId="8ec18831d2f16133" providerId="LiveId" clId="{82149BBB-2808-4779-B73B-31D8219323B9}" dt="2021-06-24T21:39:55.508" v="112" actId="47"/>
          <ac:spMkLst>
            <pc:docMk/>
            <pc:sldMk cId="2683787274" sldId="259"/>
            <ac:spMk id="6" creationId="{748656BE-138A-47EF-8F3C-C9DF0F9733C4}"/>
          </ac:spMkLst>
        </pc:spChg>
        <pc:spChg chg="add mod">
          <ac:chgData name="Rocky 's" userId="8ec18831d2f16133" providerId="LiveId" clId="{82149BBB-2808-4779-B73B-31D8219323B9}" dt="2021-06-24T21:39:51.958" v="109"/>
          <ac:spMkLst>
            <pc:docMk/>
            <pc:sldMk cId="2683787274" sldId="259"/>
            <ac:spMk id="7" creationId="{47E9DFC6-ED09-4708-BF05-C63A3CE5A133}"/>
          </ac:spMkLst>
        </pc:spChg>
        <pc:spChg chg="add mod">
          <ac:chgData name="Rocky 's" userId="8ec18831d2f16133" providerId="LiveId" clId="{82149BBB-2808-4779-B73B-31D8219323B9}" dt="2021-06-24T21:40:03.140" v="133" actId="1035"/>
          <ac:spMkLst>
            <pc:docMk/>
            <pc:sldMk cId="2683787274" sldId="259"/>
            <ac:spMk id="8" creationId="{21229050-F389-4319-B6BC-306CA40E82ED}"/>
          </ac:spMkLst>
        </pc:spChg>
        <pc:spChg chg="add mod">
          <ac:chgData name="Rocky 's" userId="8ec18831d2f16133" providerId="LiveId" clId="{82149BBB-2808-4779-B73B-31D8219323B9}" dt="2021-06-24T21:40:15.876" v="174" actId="1036"/>
          <ac:spMkLst>
            <pc:docMk/>
            <pc:sldMk cId="2683787274" sldId="259"/>
            <ac:spMk id="9" creationId="{224C216E-51EF-4A95-85FF-EDEE0E85FD94}"/>
          </ac:spMkLst>
        </pc:spChg>
        <pc:spChg chg="add del mod">
          <ac:chgData name="Rocky 's" userId="8ec18831d2f16133" providerId="LiveId" clId="{82149BBB-2808-4779-B73B-31D8219323B9}" dt="2021-06-24T21:43:24.517" v="710"/>
          <ac:spMkLst>
            <pc:docMk/>
            <pc:sldMk cId="2683787274" sldId="259"/>
            <ac:spMk id="10" creationId="{55FFCE75-D185-4420-B7D5-786D79562352}"/>
          </ac:spMkLst>
        </pc:spChg>
        <pc:spChg chg="add mod">
          <ac:chgData name="Rocky 's" userId="8ec18831d2f16133" providerId="LiveId" clId="{82149BBB-2808-4779-B73B-31D8219323B9}" dt="2021-06-24T21:40:38.996" v="270" actId="1036"/>
          <ac:spMkLst>
            <pc:docMk/>
            <pc:sldMk cId="2683787274" sldId="259"/>
            <ac:spMk id="11" creationId="{519F79A9-6E5D-4452-BAF7-B290BAB3BAC9}"/>
          </ac:spMkLst>
        </pc:spChg>
        <pc:spChg chg="add mod">
          <ac:chgData name="Rocky 's" userId="8ec18831d2f16133" providerId="LiveId" clId="{82149BBB-2808-4779-B73B-31D8219323B9}" dt="2021-06-24T21:40:48.740" v="329" actId="1037"/>
          <ac:spMkLst>
            <pc:docMk/>
            <pc:sldMk cId="2683787274" sldId="259"/>
            <ac:spMk id="12" creationId="{4994B3FD-E8B0-4954-A9BE-3CB29BD8C8ED}"/>
          </ac:spMkLst>
        </pc:spChg>
        <pc:spChg chg="add mod">
          <ac:chgData name="Rocky 's" userId="8ec18831d2f16133" providerId="LiveId" clId="{82149BBB-2808-4779-B73B-31D8219323B9}" dt="2021-06-24T21:40:59.316" v="376" actId="1038"/>
          <ac:spMkLst>
            <pc:docMk/>
            <pc:sldMk cId="2683787274" sldId="259"/>
            <ac:spMk id="13" creationId="{6877051E-696C-4DCA-9413-B32F4073B294}"/>
          </ac:spMkLst>
        </pc:spChg>
        <pc:spChg chg="add mod">
          <ac:chgData name="Rocky 's" userId="8ec18831d2f16133" providerId="LiveId" clId="{82149BBB-2808-4779-B73B-31D8219323B9}" dt="2021-06-24T21:41:07.268" v="409" actId="1038"/>
          <ac:spMkLst>
            <pc:docMk/>
            <pc:sldMk cId="2683787274" sldId="259"/>
            <ac:spMk id="14" creationId="{7E8DF618-06D8-4AE3-8373-504D6ED72F33}"/>
          </ac:spMkLst>
        </pc:spChg>
        <pc:spChg chg="add mod">
          <ac:chgData name="Rocky 's" userId="8ec18831d2f16133" providerId="LiveId" clId="{82149BBB-2808-4779-B73B-31D8219323B9}" dt="2021-06-24T21:41:24.804" v="428" actId="1038"/>
          <ac:spMkLst>
            <pc:docMk/>
            <pc:sldMk cId="2683787274" sldId="259"/>
            <ac:spMk id="15" creationId="{B3B91D7C-EDAC-4FFE-8F07-58FA2324AEFA}"/>
          </ac:spMkLst>
        </pc:spChg>
        <pc:spChg chg="add mod">
          <ac:chgData name="Rocky 's" userId="8ec18831d2f16133" providerId="LiveId" clId="{82149BBB-2808-4779-B73B-31D8219323B9}" dt="2021-06-24T21:41:30.468" v="451" actId="1037"/>
          <ac:spMkLst>
            <pc:docMk/>
            <pc:sldMk cId="2683787274" sldId="259"/>
            <ac:spMk id="16" creationId="{B44F110D-541A-4BEF-A284-978C5F4B29AC}"/>
          </ac:spMkLst>
        </pc:spChg>
        <pc:spChg chg="add mod">
          <ac:chgData name="Rocky 's" userId="8ec18831d2f16133" providerId="LiveId" clId="{82149BBB-2808-4779-B73B-31D8219323B9}" dt="2021-06-24T21:41:36.132" v="473" actId="1037"/>
          <ac:spMkLst>
            <pc:docMk/>
            <pc:sldMk cId="2683787274" sldId="259"/>
            <ac:spMk id="17" creationId="{51191EAE-6AFC-4467-A2CB-6A20F442B3BB}"/>
          </ac:spMkLst>
        </pc:spChg>
        <pc:spChg chg="add mod">
          <ac:chgData name="Rocky 's" userId="8ec18831d2f16133" providerId="LiveId" clId="{82149BBB-2808-4779-B73B-31D8219323B9}" dt="2021-06-24T21:41:43.140" v="498" actId="1037"/>
          <ac:spMkLst>
            <pc:docMk/>
            <pc:sldMk cId="2683787274" sldId="259"/>
            <ac:spMk id="18" creationId="{A7C476B8-5CB1-49F0-9975-E35F648F9768}"/>
          </ac:spMkLst>
        </pc:spChg>
        <pc:spChg chg="add mod">
          <ac:chgData name="Rocky 's" userId="8ec18831d2f16133" providerId="LiveId" clId="{82149BBB-2808-4779-B73B-31D8219323B9}" dt="2021-06-24T21:41:48.036" v="517" actId="1037"/>
          <ac:spMkLst>
            <pc:docMk/>
            <pc:sldMk cId="2683787274" sldId="259"/>
            <ac:spMk id="19" creationId="{234CFFA3-3AF1-4861-BCF0-AF715DF20938}"/>
          </ac:spMkLst>
        </pc:spChg>
        <pc:spChg chg="add mod">
          <ac:chgData name="Rocky 's" userId="8ec18831d2f16133" providerId="LiveId" clId="{82149BBB-2808-4779-B73B-31D8219323B9}" dt="2021-06-24T21:41:52.933" v="538" actId="1038"/>
          <ac:spMkLst>
            <pc:docMk/>
            <pc:sldMk cId="2683787274" sldId="259"/>
            <ac:spMk id="20" creationId="{8D48689E-B108-44C6-9840-251A70397D23}"/>
          </ac:spMkLst>
        </pc:spChg>
        <pc:spChg chg="add mod">
          <ac:chgData name="Rocky 's" userId="8ec18831d2f16133" providerId="LiveId" clId="{82149BBB-2808-4779-B73B-31D8219323B9}" dt="2021-06-24T21:41:58.884" v="562" actId="1038"/>
          <ac:spMkLst>
            <pc:docMk/>
            <pc:sldMk cId="2683787274" sldId="259"/>
            <ac:spMk id="21" creationId="{F2567BD6-853F-40CD-8AE7-CACB4375359D}"/>
          </ac:spMkLst>
        </pc:spChg>
        <pc:spChg chg="add mod">
          <ac:chgData name="Rocky 's" userId="8ec18831d2f16133" providerId="LiveId" clId="{82149BBB-2808-4779-B73B-31D8219323B9}" dt="2021-06-24T21:42:03.268" v="583" actId="1037"/>
          <ac:spMkLst>
            <pc:docMk/>
            <pc:sldMk cId="2683787274" sldId="259"/>
            <ac:spMk id="22" creationId="{9A85BF50-A5FF-445E-AB7F-21A2AACD208B}"/>
          </ac:spMkLst>
        </pc:spChg>
        <pc:spChg chg="add mod">
          <ac:chgData name="Rocky 's" userId="8ec18831d2f16133" providerId="LiveId" clId="{82149BBB-2808-4779-B73B-31D8219323B9}" dt="2021-06-24T21:42:08.149" v="604" actId="1037"/>
          <ac:spMkLst>
            <pc:docMk/>
            <pc:sldMk cId="2683787274" sldId="259"/>
            <ac:spMk id="23" creationId="{A0EB6276-0F24-4C79-B6FB-C92A7A904A5B}"/>
          </ac:spMkLst>
        </pc:spChg>
        <pc:spChg chg="add mod">
          <ac:chgData name="Rocky 's" userId="8ec18831d2f16133" providerId="LiveId" clId="{82149BBB-2808-4779-B73B-31D8219323B9}" dt="2021-06-24T21:42:12.933" v="623" actId="1037"/>
          <ac:spMkLst>
            <pc:docMk/>
            <pc:sldMk cId="2683787274" sldId="259"/>
            <ac:spMk id="24" creationId="{699A3DBE-7FEE-410B-9175-CE561810D3F6}"/>
          </ac:spMkLst>
        </pc:spChg>
        <pc:spChg chg="add mod">
          <ac:chgData name="Rocky 's" userId="8ec18831d2f16133" providerId="LiveId" clId="{82149BBB-2808-4779-B73B-31D8219323B9}" dt="2021-06-24T21:42:17.716" v="642" actId="1037"/>
          <ac:spMkLst>
            <pc:docMk/>
            <pc:sldMk cId="2683787274" sldId="259"/>
            <ac:spMk id="25" creationId="{A6CE1E96-153D-46B3-A346-8FC3E9C3FD07}"/>
          </ac:spMkLst>
        </pc:spChg>
        <pc:spChg chg="add mod">
          <ac:chgData name="Rocky 's" userId="8ec18831d2f16133" providerId="LiveId" clId="{82149BBB-2808-4779-B73B-31D8219323B9}" dt="2021-06-24T21:42:26.054" v="671" actId="1037"/>
          <ac:spMkLst>
            <pc:docMk/>
            <pc:sldMk cId="2683787274" sldId="259"/>
            <ac:spMk id="26" creationId="{D4435522-1A72-40AB-9F32-583437C1EB57}"/>
          </ac:spMkLst>
        </pc:spChg>
        <pc:spChg chg="add mod">
          <ac:chgData name="Rocky 's" userId="8ec18831d2f16133" providerId="LiveId" clId="{82149BBB-2808-4779-B73B-31D8219323B9}" dt="2021-06-24T21:42:37.397" v="705" actId="1037"/>
          <ac:spMkLst>
            <pc:docMk/>
            <pc:sldMk cId="2683787274" sldId="259"/>
            <ac:spMk id="27" creationId="{9422256E-867F-47AA-B27C-9A8D37AC9D40}"/>
          </ac:spMkLst>
        </pc:spChg>
        <pc:spChg chg="add del mod">
          <ac:chgData name="Rocky 's" userId="8ec18831d2f16133" providerId="LiveId" clId="{82149BBB-2808-4779-B73B-31D8219323B9}" dt="2021-06-24T21:43:24.516" v="708" actId="478"/>
          <ac:spMkLst>
            <pc:docMk/>
            <pc:sldMk cId="2683787274" sldId="259"/>
            <ac:spMk id="28" creationId="{F7645D65-56AE-4B46-A5D5-0A09D8FA0678}"/>
          </ac:spMkLst>
        </pc:spChg>
        <pc:spChg chg="add del mod">
          <ac:chgData name="Rocky 's" userId="8ec18831d2f16133" providerId="LiveId" clId="{82149BBB-2808-4779-B73B-31D8219323B9}" dt="2021-06-24T21:44:05.588" v="713" actId="478"/>
          <ac:spMkLst>
            <pc:docMk/>
            <pc:sldMk cId="2683787274" sldId="259"/>
            <ac:spMk id="31" creationId="{F305248A-9060-47F1-9A4E-3FF11681A220}"/>
          </ac:spMkLst>
        </pc:spChg>
        <pc:spChg chg="add del mod">
          <ac:chgData name="Rocky 's" userId="8ec18831d2f16133" providerId="LiveId" clId="{82149BBB-2808-4779-B73B-31D8219323B9}" dt="2021-06-24T21:45:35.445" v="716" actId="478"/>
          <ac:spMkLst>
            <pc:docMk/>
            <pc:sldMk cId="2683787274" sldId="259"/>
            <ac:spMk id="34" creationId="{17FB70CF-D606-4E32-BB82-44A29794DCB2}"/>
          </ac:spMkLst>
        </pc:spChg>
        <pc:picChg chg="add mod">
          <ac:chgData name="Rocky 's" userId="8ec18831d2f16133" providerId="LiveId" clId="{82149BBB-2808-4779-B73B-31D8219323B9}" dt="2021-06-24T21:38:08.218" v="22" actId="14100"/>
          <ac:picMkLst>
            <pc:docMk/>
            <pc:sldMk cId="2683787274" sldId="259"/>
            <ac:picMk id="5" creationId="{D600A5ED-2B8E-47BE-8FFD-CBE01F8CFDB4}"/>
          </ac:picMkLst>
        </pc:picChg>
        <pc:picChg chg="add del mod">
          <ac:chgData name="Rocky 's" userId="8ec18831d2f16133" providerId="LiveId" clId="{82149BBB-2808-4779-B73B-31D8219323B9}" dt="2021-06-24T21:44:05.588" v="713" actId="478"/>
          <ac:picMkLst>
            <pc:docMk/>
            <pc:sldMk cId="2683787274" sldId="259"/>
            <ac:picMk id="30" creationId="{256DF90A-0DC6-4D0E-9D2A-321D1E227F59}"/>
          </ac:picMkLst>
        </pc:picChg>
        <pc:picChg chg="add del mod">
          <ac:chgData name="Rocky 's" userId="8ec18831d2f16133" providerId="LiveId" clId="{82149BBB-2808-4779-B73B-31D8219323B9}" dt="2021-06-24T21:45:35.445" v="716" actId="478"/>
          <ac:picMkLst>
            <pc:docMk/>
            <pc:sldMk cId="2683787274" sldId="259"/>
            <ac:picMk id="33" creationId="{28B34FD3-2AF3-4DE2-8A87-F4E12D3F3C63}"/>
          </ac:picMkLst>
        </pc:pic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B3BF53D9-AB28-40F7-8EC6-6A94D48AF357}" type="datetimeFigureOut">
              <a:rPr lang="en-IN" smtClean="0"/>
              <a:t>17-12-2021</a:t>
            </a:fld>
            <a:endParaRPr lang="en-IN"/>
          </a:p>
        </p:txBody>
      </p:sp>
      <p:sp>
        <p:nvSpPr>
          <p:cNvPr id="5" name="Footer Placeholder 4"/>
          <p:cNvSpPr>
            <a:spLocks noGrp="1"/>
          </p:cNvSpPr>
          <p:nvPr>
            <p:ph type="ftr" sz="quarter" idx="11"/>
          </p:nvPr>
        </p:nvSpPr>
        <p:spPr>
          <a:xfrm>
            <a:off x="1876424" y="5410201"/>
            <a:ext cx="5124886" cy="365125"/>
          </a:xfrm>
        </p:spPr>
        <p:txBody>
          <a:bodyPr/>
          <a:lstStyle/>
          <a:p>
            <a:endParaRPr lang="en-IN"/>
          </a:p>
        </p:txBody>
      </p:sp>
      <p:sp>
        <p:nvSpPr>
          <p:cNvPr id="6" name="Slide Number Placeholder 5"/>
          <p:cNvSpPr>
            <a:spLocks noGrp="1"/>
          </p:cNvSpPr>
          <p:nvPr>
            <p:ph type="sldNum" sz="quarter" idx="12"/>
          </p:nvPr>
        </p:nvSpPr>
        <p:spPr>
          <a:xfrm>
            <a:off x="9896911" y="5410199"/>
            <a:ext cx="771089" cy="365125"/>
          </a:xfrm>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98415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1173547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1127299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1342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824238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3BF53D9-AB28-40F7-8EC6-6A94D48AF357}" type="datetimeFigureOut">
              <a:rPr lang="en-IN" smtClean="0"/>
              <a:t>17-12-2021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76841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3BF53D9-AB28-40F7-8EC6-6A94D48AF357}" type="datetimeFigureOut">
              <a:rPr lang="en-IN" smtClean="0"/>
              <a:t>17-12-2021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183787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F53D9-AB28-40F7-8EC6-6A94D48AF357}" type="datetimeFigureOut">
              <a:rPr lang="en-IN" smtClean="0"/>
              <a:t>17-12-2021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1245122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F53D9-AB28-40F7-8EC6-6A94D48AF357}" type="datetimeFigureOut">
              <a:rPr lang="en-IN" smtClean="0"/>
              <a:t>17-12-2021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2178573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3BF53D9-AB28-40F7-8EC6-6A94D48AF357}" type="datetimeFigureOut">
              <a:rPr lang="en-IN" smtClean="0"/>
              <a:t>17-12-2021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375971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3BF53D9-AB28-40F7-8EC6-6A94D48AF357}" type="datetimeFigureOut">
              <a:rPr lang="en-IN" smtClean="0"/>
              <a:t>17-12-2021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555184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649452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3BF53D9-AB28-40F7-8EC6-6A94D48AF357}" type="datetimeFigureOut">
              <a:rPr lang="en-IN" smtClean="0"/>
              <a:t>17-12-2021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80562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BF53D9-AB28-40F7-8EC6-6A94D48AF357}" type="datetimeFigureOut">
              <a:rPr lang="en-IN" smtClean="0"/>
              <a:t>17-12-2021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68855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F53D9-AB28-40F7-8EC6-6A94D48AF357}" type="datetimeFigureOut">
              <a:rPr lang="en-IN" smtClean="0"/>
              <a:t>17-12-2021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1946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4154306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3BF53D9-AB28-40F7-8EC6-6A94D48AF357}" type="datetimeFigureOut">
              <a:rPr lang="en-IN" smtClean="0"/>
              <a:t>17-12-2021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BF0293C-21C6-47E0-B898-545A33097ED5}" type="slidenum">
              <a:rPr lang="en-IN" smtClean="0"/>
              <a:t>‹#›</a:t>
            </a:fld>
            <a:endParaRPr lang="en-IN"/>
          </a:p>
        </p:txBody>
      </p:sp>
    </p:spTree>
    <p:extLst>
      <p:ext uri="{BB962C8B-B14F-4D97-AF65-F5344CB8AC3E}">
        <p14:creationId xmlns:p14="http://schemas.microsoft.com/office/powerpoint/2010/main" val="3295332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BF53D9-AB28-40F7-8EC6-6A94D48AF357}" type="datetimeFigureOut">
              <a:rPr lang="en-IN" smtClean="0"/>
              <a:t>17-12-2021</a:t>
            </a:fld>
            <a:endParaRPr lang="en-IN"/>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BF0293C-21C6-47E0-B898-545A33097ED5}" type="slidenum">
              <a:rPr lang="en-IN" smtClean="0"/>
              <a:t>‹#›</a:t>
            </a:fld>
            <a:endParaRPr lang="en-IN"/>
          </a:p>
        </p:txBody>
      </p:sp>
    </p:spTree>
    <p:extLst>
      <p:ext uri="{BB962C8B-B14F-4D97-AF65-F5344CB8AC3E}">
        <p14:creationId xmlns:p14="http://schemas.microsoft.com/office/powerpoint/2010/main" val="2218551857"/>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8812" y="138546"/>
            <a:ext cx="12023188" cy="1205346"/>
          </a:xfrm>
        </p:spPr>
        <p:txBody>
          <a:bodyPr>
            <a:normAutofit fontScale="90000"/>
          </a:bodyPr>
          <a:lstStyle/>
          <a:p>
            <a:r>
              <a:rPr lang="en-GB" b="1" dirty="0" smtClean="0">
                <a:solidFill>
                  <a:srgbClr val="FF0000"/>
                </a:solidFill>
                <a:latin typeface="Algerian" panose="04020705040A02060702" pitchFamily="82" charset="0"/>
              </a:rPr>
              <a:t>		</a:t>
            </a: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t>
            </a:r>
            <a:r>
              <a:rPr lang="en-GB" b="1" dirty="0" smtClean="0">
                <a:solidFill>
                  <a:srgbClr val="FF0000"/>
                </a:solidFill>
                <a:latin typeface="Algerian" panose="04020705040A02060702" pitchFamily="82" charset="0"/>
              </a:rPr>
              <a:t>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t>
            </a:r>
            <a:r>
              <a:rPr lang="en-GB" b="1" dirty="0" smtClean="0">
                <a:solidFill>
                  <a:srgbClr val="FF0000"/>
                </a:solidFill>
                <a:latin typeface="Algerian" panose="04020705040A02060702" pitchFamily="82" charset="0"/>
              </a:rPr>
              <a:t>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t>
            </a:r>
            <a:r>
              <a:rPr lang="en-GB" b="1" dirty="0" smtClean="0">
                <a:solidFill>
                  <a:srgbClr val="FF0000"/>
                </a:solidFill>
                <a:latin typeface="Algerian" panose="04020705040A02060702" pitchFamily="82" charset="0"/>
              </a:rPr>
              <a:t>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t>
            </a:r>
            <a:r>
              <a:rPr lang="en-GB" b="1" dirty="0" smtClean="0">
                <a:solidFill>
                  <a:srgbClr val="FF0000"/>
                </a:solidFill>
                <a:latin typeface="Algerian" panose="04020705040A02060702" pitchFamily="82" charset="0"/>
              </a:rPr>
              <a:t>          </a:t>
            </a: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t>
            </a:r>
            <a:r>
              <a:rPr lang="en-GB" b="1" dirty="0" smtClean="0">
                <a:solidFill>
                  <a:srgbClr val="FF0000"/>
                </a:solidFill>
                <a:latin typeface="Algerian" panose="04020705040A02060702" pitchFamily="82" charset="0"/>
              </a:rPr>
              <a:t>	Mudra </a:t>
            </a:r>
            <a:r>
              <a:rPr lang="en-GB" b="1" dirty="0">
                <a:solidFill>
                  <a:srgbClr val="FF0000"/>
                </a:solidFill>
                <a:latin typeface="Algerian" panose="04020705040A02060702" pitchFamily="82" charset="0"/>
              </a:rPr>
              <a:t>- Your health is In your hand</a:t>
            </a:r>
            <a:br>
              <a:rPr lang="en-GB" b="1" dirty="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r>
              <a:rPr lang="en-GB" b="1" dirty="0" smtClean="0">
                <a:solidFill>
                  <a:srgbClr val="FF0000"/>
                </a:solidFill>
                <a:latin typeface="Algerian" panose="04020705040A02060702" pitchFamily="82" charset="0"/>
              </a:rPr>
              <a:t/>
            </a:r>
            <a:br>
              <a:rPr lang="en-GB" b="1" dirty="0" smtClean="0">
                <a:solidFill>
                  <a:srgbClr val="FF0000"/>
                </a:solidFill>
                <a:latin typeface="Algerian" panose="04020705040A02060702" pitchFamily="82" charset="0"/>
              </a:rPr>
            </a:br>
            <a:r>
              <a:rPr lang="en-GB" sz="2200" b="1" dirty="0" smtClean="0">
                <a:solidFill>
                  <a:srgbClr val="FF0000"/>
                </a:solidFill>
                <a:latin typeface="Arial" panose="020B0604020202020204" pitchFamily="34" charset="0"/>
                <a:cs typeface="Arial" panose="020B0604020202020204" pitchFamily="34" charset="0"/>
              </a:rPr>
              <a:t>SESSION </a:t>
            </a:r>
            <a:r>
              <a:rPr lang="en-GB" sz="2200" b="1" dirty="0">
                <a:solidFill>
                  <a:srgbClr val="FF0000"/>
                </a:solidFill>
                <a:latin typeface="Arial" panose="020B0604020202020204" pitchFamily="34" charset="0"/>
                <a:cs typeface="Arial" panose="020B0604020202020204" pitchFamily="34" charset="0"/>
              </a:rPr>
              <a:t>ON : </a:t>
            </a:r>
            <a:r>
              <a:rPr lang="en-GB" sz="2200" b="1" dirty="0" smtClean="0">
                <a:solidFill>
                  <a:srgbClr val="FF0000"/>
                </a:solidFill>
                <a:latin typeface="Arial" panose="020B0604020202020204" pitchFamily="34" charset="0"/>
                <a:cs typeface="Arial" panose="020B0604020202020204" pitchFamily="34" charset="0"/>
              </a:rPr>
              <a:t>MUDRA	      </a:t>
            </a:r>
            <a:r>
              <a:rPr lang="en-GB" sz="2200" b="1" dirty="0">
                <a:solidFill>
                  <a:srgbClr val="FF0000"/>
                </a:solidFill>
                <a:latin typeface="Arial" panose="020B0604020202020204" pitchFamily="34" charset="0"/>
                <a:cs typeface="Arial" panose="020B0604020202020204" pitchFamily="34" charset="0"/>
              </a:rPr>
              <a:t/>
            </a:r>
            <a:br>
              <a:rPr lang="en-GB" sz="2200" b="1" dirty="0">
                <a:solidFill>
                  <a:srgbClr val="FF0000"/>
                </a:solidFill>
                <a:latin typeface="Arial" panose="020B0604020202020204" pitchFamily="34" charset="0"/>
                <a:cs typeface="Arial" panose="020B0604020202020204" pitchFamily="34" charset="0"/>
              </a:rPr>
            </a:br>
            <a:r>
              <a:rPr lang="en-GB" sz="2200" b="1" dirty="0">
                <a:solidFill>
                  <a:srgbClr val="FF0000"/>
                </a:solidFill>
                <a:latin typeface="Arial" panose="020B0604020202020204" pitchFamily="34" charset="0"/>
                <a:cs typeface="Arial" panose="020B0604020202020204" pitchFamily="34" charset="0"/>
              </a:rPr>
              <a:t>BY : DHARANI </a:t>
            </a:r>
            <a:r>
              <a:rPr lang="en-GB" sz="2200" b="1" dirty="0" smtClean="0">
                <a:solidFill>
                  <a:srgbClr val="FF0000"/>
                </a:solidFill>
                <a:latin typeface="Arial" panose="020B0604020202020204" pitchFamily="34" charset="0"/>
                <a:cs typeface="Arial" panose="020B0604020202020204" pitchFamily="34" charset="0"/>
              </a:rPr>
              <a:t>gm BCOM., MBA., MSC yoga</a:t>
            </a:r>
            <a:br>
              <a:rPr lang="en-GB" sz="2200" b="1" dirty="0" smtClean="0">
                <a:solidFill>
                  <a:srgbClr val="FF0000"/>
                </a:solidFill>
                <a:latin typeface="Arial" panose="020B0604020202020204" pitchFamily="34" charset="0"/>
                <a:cs typeface="Arial" panose="020B0604020202020204" pitchFamily="34" charset="0"/>
              </a:rPr>
            </a:br>
            <a:r>
              <a:rPr lang="en-GB" sz="1700" b="1" dirty="0" smtClean="0">
                <a:solidFill>
                  <a:srgbClr val="FF0000"/>
                </a:solidFill>
                <a:latin typeface="Arial" panose="020B0604020202020204" pitchFamily="34" charset="0"/>
                <a:cs typeface="Arial" panose="020B0604020202020204" pitchFamily="34" charset="0"/>
              </a:rPr>
              <a:t>certification in yogic science (</a:t>
            </a:r>
            <a:r>
              <a:rPr lang="en-GB" sz="1700" b="1" dirty="0" err="1" smtClean="0">
                <a:solidFill>
                  <a:srgbClr val="FF0000"/>
                </a:solidFill>
                <a:latin typeface="Arial" panose="020B0604020202020204" pitchFamily="34" charset="0"/>
                <a:cs typeface="Arial" panose="020B0604020202020204" pitchFamily="34" charset="0"/>
              </a:rPr>
              <a:t>bss</a:t>
            </a:r>
            <a:r>
              <a:rPr lang="en-GB" sz="1700" b="1" dirty="0" smtClean="0">
                <a:solidFill>
                  <a:srgbClr val="FF0000"/>
                </a:solidFill>
                <a:latin typeface="Arial" panose="020B0604020202020204" pitchFamily="34" charset="0"/>
                <a:cs typeface="Arial" panose="020B0604020202020204" pitchFamily="34" charset="0"/>
              </a:rPr>
              <a:t>)</a:t>
            </a:r>
            <a:br>
              <a:rPr lang="en-GB" sz="1700" b="1" dirty="0" smtClean="0">
                <a:solidFill>
                  <a:srgbClr val="FF0000"/>
                </a:solidFill>
                <a:latin typeface="Arial" panose="020B0604020202020204" pitchFamily="34" charset="0"/>
                <a:cs typeface="Arial" panose="020B0604020202020204" pitchFamily="34" charset="0"/>
              </a:rPr>
            </a:br>
            <a:r>
              <a:rPr lang="en-GB" sz="1700" b="1" dirty="0" smtClean="0">
                <a:solidFill>
                  <a:srgbClr val="FF0000"/>
                </a:solidFill>
                <a:latin typeface="Arial" panose="020B0604020202020204" pitchFamily="34" charset="0"/>
                <a:cs typeface="Arial" panose="020B0604020202020204" pitchFamily="34" charset="0"/>
              </a:rPr>
              <a:t>CERTIFIED YOGA TRAINER (YOGA ALLIANCE USA)</a:t>
            </a:r>
            <a:br>
              <a:rPr lang="en-GB" sz="1700" b="1" dirty="0" smtClean="0">
                <a:solidFill>
                  <a:srgbClr val="FF0000"/>
                </a:solidFill>
                <a:latin typeface="Arial" panose="020B0604020202020204" pitchFamily="34" charset="0"/>
                <a:cs typeface="Arial" panose="020B0604020202020204" pitchFamily="34" charset="0"/>
              </a:rPr>
            </a:br>
            <a:r>
              <a:rPr lang="en-GB" sz="1700" b="1" dirty="0" smtClean="0">
                <a:solidFill>
                  <a:srgbClr val="FF0000"/>
                </a:solidFill>
                <a:latin typeface="Arial" panose="020B0604020202020204" pitchFamily="34" charset="0"/>
                <a:cs typeface="Arial" panose="020B0604020202020204" pitchFamily="34" charset="0"/>
              </a:rPr>
              <a:t>CERTIFIED YOGA THERAPIST</a:t>
            </a:r>
            <a:br>
              <a:rPr lang="en-GB" sz="1700" b="1" dirty="0" smtClean="0">
                <a:solidFill>
                  <a:srgbClr val="FF0000"/>
                </a:solidFill>
                <a:latin typeface="Arial" panose="020B0604020202020204" pitchFamily="34" charset="0"/>
                <a:cs typeface="Arial" panose="020B0604020202020204" pitchFamily="34" charset="0"/>
              </a:rPr>
            </a:br>
            <a:r>
              <a:rPr lang="en-GB" sz="1700" b="1" dirty="0" smtClean="0">
                <a:solidFill>
                  <a:srgbClr val="FF0000"/>
                </a:solidFill>
                <a:latin typeface="Arial" panose="020B0604020202020204" pitchFamily="34" charset="0"/>
                <a:cs typeface="Arial" panose="020B0604020202020204" pitchFamily="34" charset="0"/>
              </a:rPr>
              <a:t>CERTIFIED MUDRA THERAPIST</a:t>
            </a:r>
            <a:br>
              <a:rPr lang="en-GB" sz="1700" b="1" dirty="0" smtClean="0">
                <a:solidFill>
                  <a:srgbClr val="FF0000"/>
                </a:solidFill>
                <a:latin typeface="Arial" panose="020B0604020202020204" pitchFamily="34" charset="0"/>
                <a:cs typeface="Arial" panose="020B0604020202020204" pitchFamily="34" charset="0"/>
              </a:rPr>
            </a:br>
            <a:r>
              <a:rPr lang="en-GB" sz="1700" b="1" dirty="0" smtClean="0">
                <a:solidFill>
                  <a:srgbClr val="FF0000"/>
                </a:solidFill>
                <a:latin typeface="Arial" panose="020B0604020202020204" pitchFamily="34" charset="0"/>
                <a:cs typeface="Arial" panose="020B0604020202020204" pitchFamily="34" charset="0"/>
              </a:rPr>
              <a:t>CERTIFIED DEITITIAN IN AYURVEDIC diet &amp; NUTRITION </a:t>
            </a:r>
            <a:br>
              <a:rPr lang="en-GB" sz="1700" b="1" dirty="0" smtClean="0">
                <a:solidFill>
                  <a:srgbClr val="FF0000"/>
                </a:solidFill>
                <a:latin typeface="Arial" panose="020B0604020202020204" pitchFamily="34" charset="0"/>
                <a:cs typeface="Arial" panose="020B0604020202020204" pitchFamily="34" charset="0"/>
              </a:rPr>
            </a:br>
            <a:r>
              <a:rPr lang="en-GB" sz="2200" b="1" dirty="0">
                <a:solidFill>
                  <a:srgbClr val="FF0000"/>
                </a:solidFill>
                <a:latin typeface="Algerian" panose="04020705040A02060702" pitchFamily="82" charset="0"/>
              </a:rPr>
              <a:t/>
            </a:r>
            <a:br>
              <a:rPr lang="en-GB" sz="2200" b="1" dirty="0">
                <a:solidFill>
                  <a:srgbClr val="FF0000"/>
                </a:solidFill>
                <a:latin typeface="Algerian" panose="04020705040A02060702" pitchFamily="82" charset="0"/>
              </a:rPr>
            </a:br>
            <a:r>
              <a:rPr lang="en-GB" b="1" dirty="0">
                <a:solidFill>
                  <a:srgbClr val="FF0000"/>
                </a:solidFill>
                <a:latin typeface="Algerian" panose="04020705040A02060702" pitchFamily="82" charset="0"/>
              </a:rPr>
              <a:t/>
            </a:r>
            <a:br>
              <a:rPr lang="en-GB" b="1" dirty="0">
                <a:solidFill>
                  <a:srgbClr val="FF0000"/>
                </a:solidFill>
                <a:latin typeface="Algerian" panose="04020705040A02060702" pitchFamily="82" charset="0"/>
              </a:rPr>
            </a:br>
            <a:endParaRPr lang="en-IN" b="1" dirty="0">
              <a:solidFill>
                <a:srgbClr val="FF0000"/>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1919111" y="1501422"/>
            <a:ext cx="7495823" cy="3319960"/>
          </a:xfrm>
          <a:prstGeom prst="rect">
            <a:avLst/>
          </a:prstGeom>
          <a:scene3d>
            <a:camera prst="orthographicFront"/>
            <a:lightRig rig="threePt" dir="t"/>
          </a:scene3d>
          <a:sp3d contourW="12700">
            <a:bevelB prst="slope"/>
            <a:contourClr>
              <a:srgbClr val="FFFF00"/>
            </a:contourClr>
          </a:sp3d>
        </p:spPr>
      </p:pic>
      <p:pic>
        <p:nvPicPr>
          <p:cNvPr id="5" name="Picture 4"/>
          <p:cNvPicPr>
            <a:picLocks noChangeAspect="1"/>
          </p:cNvPicPr>
          <p:nvPr/>
        </p:nvPicPr>
        <p:blipFill>
          <a:blip r:embed="rId3"/>
          <a:stretch>
            <a:fillRect/>
          </a:stretch>
        </p:blipFill>
        <p:spPr>
          <a:xfrm rot="10976292">
            <a:off x="4292546" y="5292724"/>
            <a:ext cx="1342923" cy="122393"/>
          </a:xfrm>
          <a:prstGeom prst="rect">
            <a:avLst/>
          </a:prstGeom>
        </p:spPr>
      </p:pic>
    </p:spTree>
    <p:extLst>
      <p:ext uri="{BB962C8B-B14F-4D97-AF65-F5344CB8AC3E}">
        <p14:creationId xmlns:p14="http://schemas.microsoft.com/office/powerpoint/2010/main" val="1056897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noGrp="1"/>
          </p:cNvGraphicFramePr>
          <p:nvPr>
            <p:ph idx="4294967295"/>
            <p:extLst>
              <p:ext uri="{D42A27DB-BD31-4B8C-83A1-F6EECF244321}">
                <p14:modId xmlns:p14="http://schemas.microsoft.com/office/powerpoint/2010/main" val="2298454157"/>
              </p:ext>
            </p:extLst>
          </p:nvPr>
        </p:nvGraphicFramePr>
        <p:xfrm>
          <a:off x="857957" y="135467"/>
          <a:ext cx="10318042" cy="6663219"/>
        </p:xfrm>
        <a:graphic>
          <a:graphicData uri="http://schemas.openxmlformats.org/drawingml/2006/table">
            <a:tbl>
              <a:tblPr firstRow="1" firstCol="1" bandRow="1">
                <a:tableStyleId>{9D7B26C5-4107-4FEC-AEDC-1716B250A1EF}</a:tableStyleId>
              </a:tblPr>
              <a:tblGrid>
                <a:gridCol w="1196621">
                  <a:extLst>
                    <a:ext uri="{9D8B030D-6E8A-4147-A177-3AD203B41FA5}">
                      <a16:colId xmlns:a16="http://schemas.microsoft.com/office/drawing/2014/main" val="20000"/>
                    </a:ext>
                  </a:extLst>
                </a:gridCol>
                <a:gridCol w="1232180">
                  <a:extLst>
                    <a:ext uri="{9D8B030D-6E8A-4147-A177-3AD203B41FA5}">
                      <a16:colId xmlns:a16="http://schemas.microsoft.com/office/drawing/2014/main" val="1770748761"/>
                    </a:ext>
                  </a:extLst>
                </a:gridCol>
                <a:gridCol w="1657775">
                  <a:extLst>
                    <a:ext uri="{9D8B030D-6E8A-4147-A177-3AD203B41FA5}">
                      <a16:colId xmlns:a16="http://schemas.microsoft.com/office/drawing/2014/main" val="20001"/>
                    </a:ext>
                  </a:extLst>
                </a:gridCol>
                <a:gridCol w="1975556">
                  <a:extLst>
                    <a:ext uri="{9D8B030D-6E8A-4147-A177-3AD203B41FA5}">
                      <a16:colId xmlns:a16="http://schemas.microsoft.com/office/drawing/2014/main" val="3505887660"/>
                    </a:ext>
                  </a:extLst>
                </a:gridCol>
                <a:gridCol w="1862667">
                  <a:extLst>
                    <a:ext uri="{9D8B030D-6E8A-4147-A177-3AD203B41FA5}">
                      <a16:colId xmlns:a16="http://schemas.microsoft.com/office/drawing/2014/main" val="497416262"/>
                    </a:ext>
                  </a:extLst>
                </a:gridCol>
                <a:gridCol w="2393243">
                  <a:extLst>
                    <a:ext uri="{9D8B030D-6E8A-4147-A177-3AD203B41FA5}">
                      <a16:colId xmlns:a16="http://schemas.microsoft.com/office/drawing/2014/main" val="20002"/>
                    </a:ext>
                  </a:extLst>
                </a:gridCol>
              </a:tblGrid>
              <a:tr h="646336">
                <a:tc>
                  <a:txBody>
                    <a:bodyPr/>
                    <a:lstStyle/>
                    <a:p>
                      <a:r>
                        <a:rPr lang="en-US" sz="1100" dirty="0" smtClean="0">
                          <a:solidFill>
                            <a:schemeClr val="bg1"/>
                          </a:solidFill>
                          <a:latin typeface="Arial" panose="020B0604020202020204" pitchFamily="34" charset="0"/>
                          <a:cs typeface="Arial" panose="020B0604020202020204" pitchFamily="34" charset="0"/>
                        </a:rPr>
                        <a:t>MAHABHUTA</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(ELEMENTS)</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SENSE</a:t>
                      </a:r>
                      <a:endParaRPr lang="en-US" sz="1100" baseline="0" dirty="0" smtClean="0">
                        <a:solidFill>
                          <a:schemeClr val="bg1"/>
                        </a:solidFill>
                        <a:latin typeface="Arial" panose="020B0604020202020204" pitchFamily="34" charset="0"/>
                        <a:cs typeface="Arial" panose="020B0604020202020204" pitchFamily="34" charset="0"/>
                      </a:endParaRPr>
                    </a:p>
                    <a:p>
                      <a:r>
                        <a:rPr lang="en-US" sz="1100" baseline="0" dirty="0" smtClean="0">
                          <a:solidFill>
                            <a:schemeClr val="bg1"/>
                          </a:solidFill>
                          <a:latin typeface="Arial" panose="020B0604020202020204" pitchFamily="34" charset="0"/>
                          <a:cs typeface="Arial" panose="020B0604020202020204" pitchFamily="34" charset="0"/>
                        </a:rPr>
                        <a:t>ORGANS &amp; CHARACTERISTICS</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DIAGNOSTIC POINTS</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ACTION</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RELATED SYSTEM</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PRONE TO DISORDERS</a:t>
                      </a:r>
                      <a:r>
                        <a:rPr lang="en-US" sz="1100" baseline="0" dirty="0" smtClean="0">
                          <a:solidFill>
                            <a:schemeClr val="bg1"/>
                          </a:solidFill>
                          <a:latin typeface="Arial" panose="020B0604020202020204" pitchFamily="34" charset="0"/>
                          <a:cs typeface="Arial" panose="020B0604020202020204" pitchFamily="34" charset="0"/>
                        </a:rPr>
                        <a:t> RELATING TO-</a:t>
                      </a:r>
                      <a:endParaRPr lang="en-US" sz="1100" dirty="0" smtClean="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1340752">
                <a:tc>
                  <a:txBody>
                    <a:bodyPr/>
                    <a:lstStyle/>
                    <a:p>
                      <a:r>
                        <a:rPr lang="en-US" sz="1100" dirty="0" err="1" smtClean="0">
                          <a:solidFill>
                            <a:schemeClr val="bg1"/>
                          </a:solidFill>
                          <a:latin typeface="Arial" panose="020B0604020202020204" pitchFamily="34" charset="0"/>
                          <a:cs typeface="Arial" panose="020B0604020202020204" pitchFamily="34" charset="0"/>
                        </a:rPr>
                        <a:t>Akasha</a:t>
                      </a:r>
                      <a:r>
                        <a:rPr lang="en-US" sz="1100" dirty="0" smtClean="0">
                          <a:solidFill>
                            <a:schemeClr val="bg1"/>
                          </a:solidFill>
                          <a:latin typeface="Arial" panose="020B0604020202020204" pitchFamily="34" charset="0"/>
                          <a:cs typeface="Arial" panose="020B0604020202020204" pitchFamily="34" charset="0"/>
                        </a:rPr>
                        <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(Ether</a:t>
                      </a:r>
                      <a:r>
                        <a:rPr lang="en-US" sz="1100" baseline="0" dirty="0" smtClean="0">
                          <a:solidFill>
                            <a:schemeClr val="bg1"/>
                          </a:solidFill>
                          <a:latin typeface="Arial" panose="020B0604020202020204" pitchFamily="34" charset="0"/>
                          <a:cs typeface="Arial" panose="020B0604020202020204" pitchFamily="34" charset="0"/>
                        </a:rPr>
                        <a:t> element</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Ears - </a:t>
                      </a:r>
                      <a:r>
                        <a:rPr lang="en-US" sz="1100" dirty="0" err="1" smtClean="0">
                          <a:solidFill>
                            <a:schemeClr val="bg1"/>
                          </a:solidFill>
                          <a:latin typeface="Arial" panose="020B0604020202020204" pitchFamily="34" charset="0"/>
                          <a:cs typeface="Arial" panose="020B0604020202020204" pitchFamily="34" charset="0"/>
                        </a:rPr>
                        <a:t>Apratighatata</a:t>
                      </a:r>
                      <a:endParaRPr lang="en-US" sz="1100" baseline="0" dirty="0" smtClean="0">
                        <a:solidFill>
                          <a:schemeClr val="bg1"/>
                        </a:solidFill>
                        <a:latin typeface="Arial" panose="020B0604020202020204" pitchFamily="34" charset="0"/>
                        <a:cs typeface="Arial" panose="020B0604020202020204" pitchFamily="34" charset="0"/>
                      </a:endParaRPr>
                    </a:p>
                    <a:p>
                      <a:pPr marL="0" indent="0" algn="l">
                        <a:buFont typeface="Arial"/>
                        <a:buNone/>
                      </a:pPr>
                      <a:r>
                        <a:rPr lang="en-US" sz="1100" baseline="0" dirty="0" smtClean="0">
                          <a:solidFill>
                            <a:schemeClr val="bg1"/>
                          </a:solidFill>
                          <a:latin typeface="Arial" panose="020B0604020202020204" pitchFamily="34" charset="0"/>
                          <a:cs typeface="Arial" panose="020B0604020202020204" pitchFamily="34" charset="0"/>
                        </a:rPr>
                        <a:t>(Free Flow) </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baseline="0" dirty="0" smtClean="0">
                          <a:solidFill>
                            <a:schemeClr val="bg1"/>
                          </a:solidFill>
                          <a:latin typeface="Arial" panose="020B0604020202020204" pitchFamily="34" charset="0"/>
                          <a:cs typeface="Arial" panose="020B0604020202020204" pitchFamily="34" charset="0"/>
                        </a:rPr>
                        <a:t>Free flow of body constituents in hollow cavities,</a:t>
                      </a:r>
                    </a:p>
                    <a:p>
                      <a:r>
                        <a:rPr lang="en-US" sz="1100" baseline="0" dirty="0" smtClean="0">
                          <a:solidFill>
                            <a:schemeClr val="bg1"/>
                          </a:solidFill>
                          <a:latin typeface="Arial" panose="020B0604020202020204" pitchFamily="34" charset="0"/>
                          <a:cs typeface="Arial" panose="020B0604020202020204" pitchFamily="34" charset="0"/>
                        </a:rPr>
                        <a:t>Various sounds produced inside the body</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a:buFont typeface="Arial"/>
                        <a:buNone/>
                      </a:pPr>
                      <a:r>
                        <a:rPr lang="en-GB" sz="1100" baseline="0" dirty="0" smtClean="0">
                          <a:solidFill>
                            <a:schemeClr val="bg1"/>
                          </a:solidFill>
                          <a:latin typeface="Arial" panose="020B0604020202020204" pitchFamily="34" charset="0"/>
                          <a:cs typeface="Arial" panose="020B0604020202020204" pitchFamily="34" charset="0"/>
                        </a:rPr>
                        <a:t>Smoothness</a:t>
                      </a:r>
                    </a:p>
                    <a:p>
                      <a:pPr marL="0" indent="0" algn="l">
                        <a:buFont typeface="Arial"/>
                        <a:buNone/>
                      </a:pPr>
                      <a:r>
                        <a:rPr lang="en-GB" sz="1100" baseline="0" dirty="0" smtClean="0">
                          <a:solidFill>
                            <a:schemeClr val="bg1"/>
                          </a:solidFill>
                          <a:latin typeface="Arial" panose="020B0604020202020204" pitchFamily="34" charset="0"/>
                          <a:cs typeface="Arial" panose="020B0604020202020204" pitchFamily="34" charset="0"/>
                        </a:rPr>
                        <a:t>Hollowness Space</a:t>
                      </a:r>
                    </a:p>
                    <a:p>
                      <a:pPr marL="0" indent="0" algn="l">
                        <a:buFont typeface="Arial"/>
                        <a:buNone/>
                      </a:pPr>
                      <a:r>
                        <a:rPr lang="en-GB" sz="1100" baseline="0" dirty="0" smtClean="0">
                          <a:solidFill>
                            <a:schemeClr val="bg1"/>
                          </a:solidFill>
                          <a:latin typeface="Arial" panose="020B0604020202020204" pitchFamily="34" charset="0"/>
                          <a:cs typeface="Arial" panose="020B0604020202020204" pitchFamily="34" charset="0"/>
                        </a:rPr>
                        <a:t>Lightness</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a:buFont typeface="Arial"/>
                        <a:buNone/>
                      </a:pPr>
                      <a:r>
                        <a:rPr lang="en-GB" sz="1100" baseline="0" dirty="0" smtClean="0">
                          <a:solidFill>
                            <a:schemeClr val="bg1"/>
                          </a:solidFill>
                          <a:latin typeface="Arial" panose="020B0604020202020204" pitchFamily="34" charset="0"/>
                          <a:cs typeface="Arial" panose="020B0604020202020204" pitchFamily="34" charset="0"/>
                        </a:rPr>
                        <a:t>digestive systems, respiratory system, circulatory systems, Lymphatic system</a:t>
                      </a:r>
                      <a:endParaRPr lang="en-US" sz="1100" baseline="0" dirty="0" smtClean="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100" kern="1200" dirty="0" smtClean="0">
                          <a:solidFill>
                            <a:schemeClr val="bg1"/>
                          </a:solidFill>
                          <a:latin typeface="Arial" panose="020B0604020202020204" pitchFamily="34" charset="0"/>
                          <a:ea typeface="+mn-ea"/>
                          <a:cs typeface="Arial" panose="020B0604020202020204" pitchFamily="34" charset="0"/>
                        </a:rPr>
                        <a:t>Depression,</a:t>
                      </a:r>
                      <a:br>
                        <a:rPr lang="en-US" sz="1100" kern="1200" dirty="0" smtClean="0">
                          <a:solidFill>
                            <a:schemeClr val="bg1"/>
                          </a:solidFill>
                          <a:latin typeface="Arial" panose="020B0604020202020204" pitchFamily="34" charset="0"/>
                          <a:ea typeface="+mn-ea"/>
                          <a:cs typeface="Arial" panose="020B0604020202020204" pitchFamily="34" charset="0"/>
                        </a:rPr>
                      </a:br>
                      <a:r>
                        <a:rPr lang="en-US" sz="1100" kern="1200" dirty="0" smtClean="0">
                          <a:solidFill>
                            <a:schemeClr val="bg1"/>
                          </a:solidFill>
                          <a:latin typeface="Arial" panose="020B0604020202020204" pitchFamily="34" charset="0"/>
                          <a:ea typeface="+mn-ea"/>
                          <a:cs typeface="Arial" panose="020B0604020202020204" pitchFamily="34" charset="0"/>
                        </a:rPr>
                        <a:t>Hernia,</a:t>
                      </a:r>
                      <a:r>
                        <a:rPr lang="en-IN" sz="1100" kern="1200" dirty="0" smtClean="0">
                          <a:solidFill>
                            <a:schemeClr val="bg1"/>
                          </a:solidFill>
                          <a:latin typeface="Arial" panose="020B0604020202020204" pitchFamily="34" charset="0"/>
                          <a:ea typeface="+mn-ea"/>
                          <a:cs typeface="Arial" panose="020B0604020202020204" pitchFamily="34" charset="0"/>
                        </a:rPr>
                        <a:t> thyroid disorders, throat problems, speech disorders, epilepsy, madness, foolishness, ear diseases, </a:t>
                      </a:r>
                      <a:r>
                        <a:rPr lang="en-IN" sz="1100" kern="1200" dirty="0" err="1" smtClean="0">
                          <a:solidFill>
                            <a:schemeClr val="bg1"/>
                          </a:solidFill>
                          <a:latin typeface="Arial" panose="020B0604020202020204" pitchFamily="34" charset="0"/>
                          <a:ea typeface="+mn-ea"/>
                          <a:cs typeface="Arial" panose="020B0604020202020204" pitchFamily="34" charset="0"/>
                        </a:rPr>
                        <a:t>etc</a:t>
                      </a:r>
                      <a:endParaRPr lang="en-IN" sz="1100" kern="1200" dirty="0" smtClean="0">
                        <a:solidFill>
                          <a:schemeClr val="bg1"/>
                        </a:solidFill>
                        <a:latin typeface="Arial" panose="020B0604020202020204" pitchFamily="34" charset="0"/>
                        <a:ea typeface="+mn-ea"/>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193235">
                <a:tc>
                  <a:txBody>
                    <a:bodyPr/>
                    <a:lstStyle/>
                    <a:p>
                      <a:r>
                        <a:rPr lang="en-US" sz="1100" dirty="0" err="1" smtClean="0">
                          <a:solidFill>
                            <a:schemeClr val="bg1"/>
                          </a:solidFill>
                          <a:latin typeface="Arial" panose="020B0604020202020204" pitchFamily="34" charset="0"/>
                          <a:cs typeface="Arial" panose="020B0604020202020204" pitchFamily="34" charset="0"/>
                        </a:rPr>
                        <a:t>Vayu</a:t>
                      </a:r>
                      <a:r>
                        <a:rPr lang="en-US" sz="1100" dirty="0" smtClean="0">
                          <a:solidFill>
                            <a:schemeClr val="bg1"/>
                          </a:solidFill>
                          <a:latin typeface="Arial" panose="020B0604020202020204" pitchFamily="34" charset="0"/>
                          <a:cs typeface="Arial" panose="020B0604020202020204" pitchFamily="34" charset="0"/>
                        </a:rPr>
                        <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(Air</a:t>
                      </a:r>
                      <a:r>
                        <a:rPr lang="en-US" sz="1100" baseline="0" dirty="0" smtClean="0">
                          <a:solidFill>
                            <a:schemeClr val="bg1"/>
                          </a:solidFill>
                          <a:latin typeface="Arial" panose="020B0604020202020204" pitchFamily="34" charset="0"/>
                          <a:cs typeface="Arial" panose="020B0604020202020204" pitchFamily="34" charset="0"/>
                        </a:rPr>
                        <a:t> element</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Skin-  </a:t>
                      </a:r>
                      <a:r>
                        <a:rPr lang="en-US" sz="1100" dirty="0" err="1" smtClean="0">
                          <a:solidFill>
                            <a:schemeClr val="bg1"/>
                          </a:solidFill>
                          <a:latin typeface="Arial" panose="020B0604020202020204" pitchFamily="34" charset="0"/>
                          <a:cs typeface="Arial" panose="020B0604020202020204" pitchFamily="34" charset="0"/>
                        </a:rPr>
                        <a:t>Chalatva</a:t>
                      </a:r>
                      <a:endParaRPr lang="en-US" sz="1100" baseline="0" dirty="0" smtClean="0">
                        <a:solidFill>
                          <a:schemeClr val="bg1"/>
                        </a:solidFill>
                        <a:latin typeface="Arial" panose="020B0604020202020204" pitchFamily="34" charset="0"/>
                        <a:cs typeface="Arial" panose="020B0604020202020204" pitchFamily="34" charset="0"/>
                      </a:endParaRPr>
                    </a:p>
                    <a:p>
                      <a:r>
                        <a:rPr lang="en-US" sz="1100" baseline="0" dirty="0" smtClean="0">
                          <a:solidFill>
                            <a:schemeClr val="bg1"/>
                          </a:solidFill>
                          <a:latin typeface="Arial" panose="020B0604020202020204" pitchFamily="34" charset="0"/>
                          <a:cs typeface="Arial" panose="020B0604020202020204" pitchFamily="34" charset="0"/>
                        </a:rPr>
                        <a:t>(Mobility)</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Conduction and transmission activities,</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Transportation</a:t>
                      </a:r>
                      <a:r>
                        <a:rPr lang="en-US" sz="1100" baseline="0" dirty="0" smtClean="0">
                          <a:solidFill>
                            <a:schemeClr val="bg1"/>
                          </a:solidFill>
                          <a:latin typeface="Arial" panose="020B0604020202020204" pitchFamily="34" charset="0"/>
                          <a:cs typeface="Arial" panose="020B0604020202020204" pitchFamily="34" charset="0"/>
                        </a:rPr>
                        <a:t> Processes</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Dryness,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Lightness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Clarity,</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Fatigues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Promotes and monitors different activities</a:t>
                      </a:r>
                      <a:endParaRPr lang="en-US" sz="1100" kern="1200" baseline="0" dirty="0">
                        <a:solidFill>
                          <a:schemeClr val="bg1"/>
                        </a:solidFill>
                        <a:latin typeface="Arial" panose="020B0604020202020204" pitchFamily="34" charset="0"/>
                        <a:ea typeface="+mn-ea"/>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a:buFont typeface="Arial"/>
                        <a:buNone/>
                      </a:pPr>
                      <a:r>
                        <a:rPr lang="en-US" sz="1100" dirty="0" smtClean="0">
                          <a:solidFill>
                            <a:schemeClr val="bg1"/>
                          </a:solidFill>
                          <a:latin typeface="Arial" panose="020B0604020202020204" pitchFamily="34" charset="0"/>
                          <a:cs typeface="Arial" panose="020B0604020202020204" pitchFamily="34" charset="0"/>
                        </a:rPr>
                        <a:t>Neurological</a:t>
                      </a:r>
                      <a:r>
                        <a:rPr lang="en-US" sz="1100" baseline="0" dirty="0" smtClean="0">
                          <a:solidFill>
                            <a:schemeClr val="bg1"/>
                          </a:solidFill>
                          <a:latin typeface="Arial" panose="020B0604020202020204" pitchFamily="34" charset="0"/>
                          <a:cs typeface="Arial" panose="020B0604020202020204" pitchFamily="34" charset="0"/>
                        </a:rPr>
                        <a:t> system</a:t>
                      </a:r>
                    </a:p>
                    <a:p>
                      <a:pPr marL="0" indent="0" algn="l">
                        <a:buFont typeface="Arial"/>
                        <a:buNone/>
                      </a:pPr>
                      <a:r>
                        <a:rPr lang="en-US" sz="1100" baseline="0" dirty="0" smtClean="0">
                          <a:solidFill>
                            <a:schemeClr val="bg1"/>
                          </a:solidFill>
                          <a:latin typeface="Arial" panose="020B0604020202020204" pitchFamily="34" charset="0"/>
                          <a:cs typeface="Arial" panose="020B0604020202020204" pitchFamily="34" charset="0"/>
                        </a:rPr>
                        <a:t>Limbic System</a:t>
                      </a:r>
                      <a:endParaRPr lang="en-US" sz="1100" dirty="0" smtClean="0">
                        <a:solidFill>
                          <a:schemeClr val="bg1"/>
                        </a:solidFill>
                        <a:latin typeface="Arial" panose="020B0604020202020204" pitchFamily="34" charset="0"/>
                        <a:cs typeface="Arial" panose="020B0604020202020204" pitchFamily="34" charset="0"/>
                      </a:endParaRPr>
                    </a:p>
                    <a:p>
                      <a:pPr marL="0" indent="0" algn="l">
                        <a:buFont typeface="Arial"/>
                        <a:buNone/>
                      </a:pP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100" dirty="0" smtClean="0">
                          <a:solidFill>
                            <a:schemeClr val="bg1"/>
                          </a:solidFill>
                          <a:latin typeface="Arial" panose="020B0604020202020204" pitchFamily="34" charset="0"/>
                          <a:cs typeface="Arial" panose="020B0604020202020204" pitchFamily="34" charset="0"/>
                        </a:rPr>
                        <a:t>nervous disorders, blood pressure problems, cough and cold, lung disorders, physical pains/deformities, depression, locomotors ataxia, etc.</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1375535">
                <a:tc>
                  <a:txBody>
                    <a:bodyPr/>
                    <a:lstStyle/>
                    <a:p>
                      <a:r>
                        <a:rPr lang="en-US" sz="1100" dirty="0" smtClean="0">
                          <a:solidFill>
                            <a:schemeClr val="bg1"/>
                          </a:solidFill>
                          <a:latin typeface="Arial" panose="020B0604020202020204" pitchFamily="34" charset="0"/>
                          <a:cs typeface="Arial" panose="020B0604020202020204" pitchFamily="34" charset="0"/>
                        </a:rPr>
                        <a:t>Agni</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(Fire</a:t>
                      </a:r>
                      <a:r>
                        <a:rPr lang="en-US" sz="1100" baseline="0" dirty="0" smtClean="0">
                          <a:solidFill>
                            <a:schemeClr val="bg1"/>
                          </a:solidFill>
                          <a:latin typeface="Arial" panose="020B0604020202020204" pitchFamily="34" charset="0"/>
                          <a:cs typeface="Arial" panose="020B0604020202020204" pitchFamily="34" charset="0"/>
                        </a:rPr>
                        <a:t> element</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Eyes - </a:t>
                      </a:r>
                      <a:r>
                        <a:rPr lang="en-US" sz="1100" dirty="0" err="1" smtClean="0">
                          <a:solidFill>
                            <a:schemeClr val="bg1"/>
                          </a:solidFill>
                          <a:latin typeface="Arial" panose="020B0604020202020204" pitchFamily="34" charset="0"/>
                          <a:cs typeface="Arial" panose="020B0604020202020204" pitchFamily="34" charset="0"/>
                        </a:rPr>
                        <a:t>Ushnatva</a:t>
                      </a:r>
                      <a:endParaRPr lang="en-US" sz="1100" dirty="0" smtClean="0">
                        <a:solidFill>
                          <a:schemeClr val="bg1"/>
                        </a:solidFill>
                        <a:latin typeface="Arial" panose="020B0604020202020204" pitchFamily="34" charset="0"/>
                        <a:cs typeface="Arial" panose="020B0604020202020204" pitchFamily="34" charset="0"/>
                      </a:endParaRPr>
                    </a:p>
                    <a:p>
                      <a:r>
                        <a:rPr lang="en-US" sz="1100" dirty="0" smtClean="0">
                          <a:solidFill>
                            <a:schemeClr val="bg1"/>
                          </a:solidFill>
                          <a:latin typeface="Arial" panose="020B0604020202020204" pitchFamily="34" charset="0"/>
                          <a:cs typeface="Arial" panose="020B0604020202020204" pitchFamily="34" charset="0"/>
                        </a:rPr>
                        <a:t>(Heat)</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Digestion, Metabolism</a:t>
                      </a:r>
                      <a:r>
                        <a:rPr lang="en-US" sz="1100" baseline="0" dirty="0" smtClean="0">
                          <a:solidFill>
                            <a:schemeClr val="bg1"/>
                          </a:solidFill>
                          <a:latin typeface="Arial" panose="020B0604020202020204" pitchFamily="34" charset="0"/>
                          <a:cs typeface="Arial" panose="020B0604020202020204" pitchFamily="34" charset="0"/>
                        </a:rPr>
                        <a:t/>
                      </a:r>
                      <a:br>
                        <a:rPr lang="en-US" sz="1100" baseline="0" dirty="0" smtClean="0">
                          <a:solidFill>
                            <a:schemeClr val="bg1"/>
                          </a:solidFill>
                          <a:latin typeface="Arial" panose="020B0604020202020204" pitchFamily="34" charset="0"/>
                          <a:cs typeface="Arial" panose="020B0604020202020204" pitchFamily="34" charset="0"/>
                        </a:rPr>
                      </a:br>
                      <a:r>
                        <a:rPr lang="en-US" sz="1100" baseline="0" dirty="0" smtClean="0">
                          <a:solidFill>
                            <a:schemeClr val="bg1"/>
                          </a:solidFill>
                          <a:latin typeface="Arial" panose="020B0604020202020204" pitchFamily="34" charset="0"/>
                          <a:cs typeface="Arial" panose="020B0604020202020204" pitchFamily="34" charset="0"/>
                        </a:rPr>
                        <a:t>Transformation</a:t>
                      </a:r>
                    </a:p>
                    <a:p>
                      <a:r>
                        <a:rPr lang="en-US" sz="1100" baseline="0" dirty="0" smtClean="0">
                          <a:solidFill>
                            <a:schemeClr val="bg1"/>
                          </a:solidFill>
                          <a:latin typeface="Arial" panose="020B0604020202020204" pitchFamily="34" charset="0"/>
                          <a:cs typeface="Arial" panose="020B0604020202020204" pitchFamily="34" charset="0"/>
                        </a:rPr>
                        <a:t>Heat Production</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Burning sensation</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Sleep, hunger</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Digestion/ Metabolism</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Complexion, Glow and good </a:t>
                      </a:r>
                      <a:r>
                        <a:rPr lang="en-US" sz="1100" kern="1200" baseline="0" dirty="0" err="1" smtClean="0">
                          <a:solidFill>
                            <a:schemeClr val="bg1"/>
                          </a:solidFill>
                          <a:latin typeface="Arial" panose="020B0604020202020204" pitchFamily="34" charset="0"/>
                          <a:ea typeface="+mn-ea"/>
                          <a:cs typeface="Arial" panose="020B0604020202020204" pitchFamily="34" charset="0"/>
                        </a:rPr>
                        <a:t>Colour</a:t>
                      </a:r>
                      <a:endParaRPr lang="en-US" sz="1100" kern="1200" baseline="0" dirty="0" smtClean="0">
                        <a:solidFill>
                          <a:schemeClr val="bg1"/>
                        </a:solidFill>
                        <a:latin typeface="Arial" panose="020B0604020202020204" pitchFamily="34" charset="0"/>
                        <a:ea typeface="+mn-ea"/>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a:buFont typeface="Arial"/>
                        <a:buNone/>
                      </a:pPr>
                      <a:r>
                        <a:rPr lang="en-US" sz="1100" baseline="0" dirty="0" smtClean="0">
                          <a:solidFill>
                            <a:schemeClr val="bg1"/>
                          </a:solidFill>
                          <a:latin typeface="Arial" panose="020B0604020202020204" pitchFamily="34" charset="0"/>
                          <a:cs typeface="Arial" panose="020B0604020202020204" pitchFamily="34" charset="0"/>
                        </a:rPr>
                        <a:t>Digestive system and endocrine system</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100" kern="1200" dirty="0" smtClean="0">
                          <a:solidFill>
                            <a:schemeClr val="bg1"/>
                          </a:solidFill>
                          <a:latin typeface="Arial" panose="020B0604020202020204" pitchFamily="34" charset="0"/>
                          <a:ea typeface="+mn-ea"/>
                          <a:cs typeface="Arial" panose="020B0604020202020204" pitchFamily="34" charset="0"/>
                        </a:rPr>
                        <a:t>coldness or fever, skin diseases, increased coldness or heat in the body, loss of vital energy, eye problems, acidity, diabetes, and mental disorders.</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3"/>
                  </a:ext>
                </a:extLst>
              </a:tr>
              <a:tr h="1163062">
                <a:tc>
                  <a:txBody>
                    <a:bodyPr/>
                    <a:lstStyle/>
                    <a:p>
                      <a:r>
                        <a:rPr lang="en-US" sz="1100" dirty="0" err="1" smtClean="0">
                          <a:solidFill>
                            <a:schemeClr val="bg1"/>
                          </a:solidFill>
                          <a:latin typeface="Arial" panose="020B0604020202020204" pitchFamily="34" charset="0"/>
                          <a:cs typeface="Arial" panose="020B0604020202020204" pitchFamily="34" charset="0"/>
                        </a:rPr>
                        <a:t>Jala</a:t>
                      </a:r>
                      <a:r>
                        <a:rPr lang="en-US" sz="1100" dirty="0" smtClean="0">
                          <a:solidFill>
                            <a:schemeClr val="bg1"/>
                          </a:solidFill>
                          <a:latin typeface="Arial" panose="020B0604020202020204" pitchFamily="34" charset="0"/>
                          <a:cs typeface="Arial" panose="020B0604020202020204" pitchFamily="34" charset="0"/>
                        </a:rPr>
                        <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(Water</a:t>
                      </a:r>
                      <a:r>
                        <a:rPr lang="en-US" sz="1100" baseline="0" dirty="0" smtClean="0">
                          <a:solidFill>
                            <a:schemeClr val="bg1"/>
                          </a:solidFill>
                          <a:latin typeface="Arial" panose="020B0604020202020204" pitchFamily="34" charset="0"/>
                          <a:cs typeface="Arial" panose="020B0604020202020204" pitchFamily="34" charset="0"/>
                        </a:rPr>
                        <a:t> element)</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bg1"/>
                          </a:solidFill>
                          <a:latin typeface="Arial" panose="020B0604020202020204" pitchFamily="34" charset="0"/>
                          <a:cs typeface="Arial" panose="020B0604020202020204" pitchFamily="34" charset="0"/>
                        </a:rPr>
                        <a:t>Tongue-</a:t>
                      </a:r>
                      <a:r>
                        <a:rPr lang="en-US" sz="1100" dirty="0" err="1" smtClean="0">
                          <a:solidFill>
                            <a:schemeClr val="bg1"/>
                          </a:solidFill>
                          <a:latin typeface="Arial" panose="020B0604020202020204" pitchFamily="34" charset="0"/>
                          <a:cs typeface="Arial" panose="020B0604020202020204" pitchFamily="34" charset="0"/>
                        </a:rPr>
                        <a:t>Dravatva</a:t>
                      </a:r>
                      <a:r>
                        <a:rPr lang="en-US" sz="1100" dirty="0" smtClean="0">
                          <a:solidFill>
                            <a:schemeClr val="bg1"/>
                          </a:solidFill>
                          <a:latin typeface="Arial" panose="020B0604020202020204" pitchFamily="34" charset="0"/>
                          <a:cs typeface="Arial" panose="020B0604020202020204" pitchFamily="34" charset="0"/>
                        </a:rPr>
                        <a:t> (Liquidity)</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Fluid balance</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Maintaining</a:t>
                      </a:r>
                      <a:r>
                        <a:rPr lang="en-US" sz="1100" baseline="0" dirty="0" smtClean="0">
                          <a:solidFill>
                            <a:schemeClr val="bg1"/>
                          </a:solidFill>
                          <a:latin typeface="Arial" panose="020B0604020202020204" pitchFamily="34" charset="0"/>
                          <a:cs typeface="Arial" panose="020B0604020202020204" pitchFamily="34" charset="0"/>
                        </a:rPr>
                        <a:t> moisture and coldness</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Dampness/ moisture</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Lubrication</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Compactness, Integrity</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Smoothness/ buffer</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Satisfaction</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a:buFont typeface="Arial"/>
                        <a:buNone/>
                      </a:pPr>
                      <a:r>
                        <a:rPr lang="en-GB" sz="1100" dirty="0" smtClean="0">
                          <a:solidFill>
                            <a:schemeClr val="bg1"/>
                          </a:solidFill>
                          <a:latin typeface="Arial" panose="020B0604020202020204" pitchFamily="34" charset="0"/>
                          <a:cs typeface="Arial" panose="020B0604020202020204" pitchFamily="34" charset="0"/>
                        </a:rPr>
                        <a:t>Excretory and reproductive</a:t>
                      </a:r>
                      <a:r>
                        <a:rPr lang="en-GB" sz="1100" baseline="0" dirty="0" smtClean="0">
                          <a:solidFill>
                            <a:schemeClr val="bg1"/>
                          </a:solidFill>
                          <a:latin typeface="Arial" panose="020B0604020202020204" pitchFamily="34" charset="0"/>
                          <a:cs typeface="Arial" panose="020B0604020202020204" pitchFamily="34" charset="0"/>
                        </a:rPr>
                        <a:t> system</a:t>
                      </a:r>
                      <a:endParaRPr lang="en-GB" sz="1100" dirty="0" smtClean="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100" kern="1200" dirty="0" smtClean="0">
                          <a:solidFill>
                            <a:schemeClr val="bg1"/>
                          </a:solidFill>
                          <a:latin typeface="Arial" panose="020B0604020202020204" pitchFamily="34" charset="0"/>
                          <a:ea typeface="+mn-ea"/>
                          <a:cs typeface="Arial" panose="020B0604020202020204" pitchFamily="34" charset="0"/>
                        </a:rPr>
                        <a:t> Cold, sinusitis, asthma, swellings, blood thinning or blood clotting, the problem of urination, infertility, menstrual problems</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4"/>
                  </a:ext>
                </a:extLst>
              </a:tr>
              <a:tr h="828635">
                <a:tc>
                  <a:txBody>
                    <a:bodyPr/>
                    <a:lstStyle/>
                    <a:p>
                      <a:r>
                        <a:rPr lang="en-US" sz="1100" dirty="0" err="1" smtClean="0">
                          <a:solidFill>
                            <a:schemeClr val="bg1"/>
                          </a:solidFill>
                          <a:latin typeface="Arial" panose="020B0604020202020204" pitchFamily="34" charset="0"/>
                          <a:cs typeface="Arial" panose="020B0604020202020204" pitchFamily="34" charset="0"/>
                        </a:rPr>
                        <a:t>Prithvi</a:t>
                      </a:r>
                      <a:endParaRPr lang="en-US" sz="1100" dirty="0" smtClean="0">
                        <a:solidFill>
                          <a:schemeClr val="bg1"/>
                        </a:solidFill>
                        <a:latin typeface="Arial" panose="020B0604020202020204" pitchFamily="34" charset="0"/>
                        <a:cs typeface="Arial" panose="020B0604020202020204" pitchFamily="34" charset="0"/>
                      </a:endParaRPr>
                    </a:p>
                    <a:p>
                      <a:r>
                        <a:rPr lang="en-US" sz="1100" dirty="0" smtClean="0">
                          <a:solidFill>
                            <a:schemeClr val="bg1"/>
                          </a:solidFill>
                          <a:latin typeface="Arial" panose="020B0604020202020204" pitchFamily="34" charset="0"/>
                          <a:cs typeface="Arial" panose="020B0604020202020204" pitchFamily="34" charset="0"/>
                        </a:rPr>
                        <a:t>(Earth</a:t>
                      </a:r>
                      <a:r>
                        <a:rPr lang="en-US" sz="1100" baseline="0" dirty="0" smtClean="0">
                          <a:solidFill>
                            <a:schemeClr val="bg1"/>
                          </a:solidFill>
                          <a:latin typeface="Arial" panose="020B0604020202020204" pitchFamily="34" charset="0"/>
                          <a:cs typeface="Arial" panose="020B0604020202020204" pitchFamily="34" charset="0"/>
                        </a:rPr>
                        <a:t> element)</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Nose</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r>
                        <a:rPr lang="en-US" sz="1100" dirty="0" smtClean="0">
                          <a:solidFill>
                            <a:schemeClr val="bg1"/>
                          </a:solidFill>
                          <a:latin typeface="Arial" panose="020B0604020202020204" pitchFamily="34" charset="0"/>
                          <a:cs typeface="Arial" panose="020B0604020202020204" pitchFamily="34" charset="0"/>
                        </a:rPr>
                        <a:t>Body Mass</a:t>
                      </a:r>
                      <a:br>
                        <a:rPr lang="en-US" sz="1100" dirty="0" smtClean="0">
                          <a:solidFill>
                            <a:schemeClr val="bg1"/>
                          </a:solidFill>
                          <a:latin typeface="Arial" panose="020B0604020202020204" pitchFamily="34" charset="0"/>
                          <a:cs typeface="Arial" panose="020B0604020202020204" pitchFamily="34" charset="0"/>
                        </a:rPr>
                      </a:br>
                      <a:r>
                        <a:rPr lang="en-US" sz="1100" dirty="0" smtClean="0">
                          <a:solidFill>
                            <a:schemeClr val="bg1"/>
                          </a:solidFill>
                          <a:latin typeface="Arial" panose="020B0604020202020204" pitchFamily="34" charset="0"/>
                          <a:cs typeface="Arial" panose="020B0604020202020204" pitchFamily="34" charset="0"/>
                        </a:rPr>
                        <a:t>Body </a:t>
                      </a:r>
                      <a:r>
                        <a:rPr lang="en-US" sz="1100" dirty="0" err="1" smtClean="0">
                          <a:solidFill>
                            <a:schemeClr val="bg1"/>
                          </a:solidFill>
                          <a:latin typeface="Arial" panose="020B0604020202020204" pitchFamily="34" charset="0"/>
                          <a:cs typeface="Arial" panose="020B0604020202020204" pitchFamily="34" charset="0"/>
                        </a:rPr>
                        <a:t>Odour</a:t>
                      </a:r>
                      <a:endParaRPr lang="en-US" sz="1100" dirty="0">
                        <a:solidFill>
                          <a:schemeClr val="bg1"/>
                        </a:solidFill>
                        <a:latin typeface="Arial" panose="020B0604020202020204" pitchFamily="34" charset="0"/>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Nourishments to tissues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Heaviness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Hardness and compactness</a:t>
                      </a:r>
                    </a:p>
                    <a:p>
                      <a:pPr marL="0" indent="0" algn="l" defTabSz="914400" rtl="0" eaLnBrk="1" latinLnBrk="0" hangingPunct="1">
                        <a:buFont typeface="Arial"/>
                        <a:buNone/>
                      </a:pPr>
                      <a:r>
                        <a:rPr lang="en-US" sz="1100" kern="1200" baseline="0" dirty="0" smtClean="0">
                          <a:solidFill>
                            <a:schemeClr val="bg1"/>
                          </a:solidFill>
                          <a:latin typeface="Arial" panose="020B0604020202020204" pitchFamily="34" charset="0"/>
                          <a:ea typeface="+mn-ea"/>
                          <a:cs typeface="Arial" panose="020B0604020202020204" pitchFamily="34" charset="0"/>
                        </a:rPr>
                        <a:t>Stability</a:t>
                      </a: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indent="0" algn="l" defTabSz="914400" rtl="0" eaLnBrk="1" latinLnBrk="0" hangingPunct="1">
                        <a:buFont typeface="Arial"/>
                        <a:buNone/>
                      </a:pPr>
                      <a:r>
                        <a:rPr lang="en-IN" sz="1100" kern="1200" dirty="0" smtClean="0">
                          <a:solidFill>
                            <a:schemeClr val="bg1"/>
                          </a:solidFill>
                          <a:latin typeface="Arial" panose="020B0604020202020204" pitchFamily="34" charset="0"/>
                          <a:ea typeface="+mn-ea"/>
                          <a:cs typeface="Arial" panose="020B0604020202020204" pitchFamily="34" charset="0"/>
                        </a:rPr>
                        <a:t>bones, bone marrow, ligaments, tendons, hairs, teeth, cartilages, fat</a:t>
                      </a:r>
                      <a:endParaRPr lang="en-US" sz="1100" kern="1200" dirty="0" smtClean="0">
                        <a:solidFill>
                          <a:schemeClr val="bg1"/>
                        </a:solidFill>
                        <a:latin typeface="Arial" panose="020B0604020202020204" pitchFamily="34" charset="0"/>
                        <a:ea typeface="+mn-ea"/>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100" kern="1200" dirty="0" smtClean="0">
                          <a:solidFill>
                            <a:schemeClr val="bg1"/>
                          </a:solidFill>
                          <a:latin typeface="Arial" panose="020B0604020202020204" pitchFamily="34" charset="0"/>
                          <a:ea typeface="+mn-ea"/>
                          <a:cs typeface="Arial" panose="020B0604020202020204" pitchFamily="34" charset="0"/>
                        </a:rPr>
                        <a:t>Bone related disorders</a:t>
                      </a:r>
                      <a:r>
                        <a:rPr lang="en-GB" sz="1100" kern="1200" baseline="0" dirty="0" smtClean="0">
                          <a:solidFill>
                            <a:schemeClr val="bg1"/>
                          </a:solidFill>
                          <a:latin typeface="Arial" panose="020B0604020202020204" pitchFamily="34" charset="0"/>
                          <a:ea typeface="+mn-ea"/>
                          <a:cs typeface="Arial" panose="020B0604020202020204" pitchFamily="34" charset="0"/>
                        </a:rPr>
                        <a:t> ,</a:t>
                      </a:r>
                      <a:r>
                        <a:rPr lang="en-GB" sz="1100" kern="1200" dirty="0" smtClean="0">
                          <a:solidFill>
                            <a:schemeClr val="bg1"/>
                          </a:solidFill>
                          <a:latin typeface="Arial" panose="020B0604020202020204" pitchFamily="34" charset="0"/>
                          <a:ea typeface="+mn-ea"/>
                          <a:cs typeface="Arial" panose="020B0604020202020204" pitchFamily="34" charset="0"/>
                        </a:rPr>
                        <a:t>weakness, obesity, cholesterol, skin problems, weight loss and weight gain,</a:t>
                      </a:r>
                      <a:r>
                        <a:rPr lang="en-IN" sz="1100" kern="1200" dirty="0" smtClean="0">
                          <a:solidFill>
                            <a:schemeClr val="bg1"/>
                          </a:solidFill>
                          <a:latin typeface="Arial" panose="020B0604020202020204" pitchFamily="34" charset="0"/>
                          <a:ea typeface="+mn-ea"/>
                          <a:cs typeface="Arial" panose="020B0604020202020204" pitchFamily="34" charset="0"/>
                        </a:rPr>
                        <a:t>Weak and brittle bones &amp; teeth</a:t>
                      </a:r>
                      <a:endParaRPr lang="en-IN" sz="1100" kern="1200" dirty="0">
                        <a:solidFill>
                          <a:schemeClr val="bg1"/>
                        </a:solidFill>
                        <a:latin typeface="Arial" panose="020B0604020202020204" pitchFamily="34" charset="0"/>
                        <a:ea typeface="+mn-ea"/>
                        <a:cs typeface="Arial" panose="020B0604020202020204" pitchFamily="34" charset="0"/>
                      </a:endParaRPr>
                    </a:p>
                  </a:txBody>
                  <a:tcPr>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solidFill>
                      <a:schemeClr val="tx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00214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244149"/>
          </a:xfrm>
        </p:spPr>
        <p:txBody>
          <a:bodyPr>
            <a:normAutofit/>
          </a:bodyPr>
          <a:lstStyle/>
          <a:p>
            <a:r>
              <a:rPr lang="en-IN" sz="3200" b="1" dirty="0" smtClean="0">
                <a:solidFill>
                  <a:schemeClr val="bg1"/>
                </a:solidFill>
                <a:latin typeface="Algerian" panose="04020705040A02060702" pitchFamily="82" charset="0"/>
              </a:rPr>
              <a:t>			Mudras </a:t>
            </a:r>
            <a:r>
              <a:rPr lang="en-IN" sz="3200" b="1" dirty="0">
                <a:solidFill>
                  <a:schemeClr val="bg1"/>
                </a:solidFill>
                <a:latin typeface="Algerian" panose="04020705040A02060702" pitchFamily="82" charset="0"/>
              </a:rPr>
              <a:t>and </a:t>
            </a:r>
            <a:r>
              <a:rPr lang="en-IN" sz="3200" b="1" dirty="0" err="1">
                <a:solidFill>
                  <a:schemeClr val="bg1"/>
                </a:solidFill>
                <a:latin typeface="Algerian" panose="04020705040A02060702" pitchFamily="82" charset="0"/>
              </a:rPr>
              <a:t>Tridoshas</a:t>
            </a:r>
            <a:endParaRPr lang="en-IN" sz="3200" b="1" dirty="0">
              <a:solidFill>
                <a:schemeClr val="bg1"/>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1941689" y="1501423"/>
            <a:ext cx="8120767" cy="5046134"/>
          </a:xfrm>
          <a:prstGeom prst="rect">
            <a:avLst/>
          </a:prstGeom>
        </p:spPr>
      </p:pic>
    </p:spTree>
    <p:extLst>
      <p:ext uri="{BB962C8B-B14F-4D97-AF65-F5344CB8AC3E}">
        <p14:creationId xmlns:p14="http://schemas.microsoft.com/office/powerpoint/2010/main" val="3151932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045"/>
            <a:ext cx="9905998" cy="575733"/>
          </a:xfrm>
        </p:spPr>
        <p:txBody>
          <a:bodyPr>
            <a:normAutofit/>
          </a:bodyPr>
          <a:lstStyle/>
          <a:p>
            <a:r>
              <a:rPr lang="en-IN" sz="3200" b="1" dirty="0" smtClean="0">
                <a:solidFill>
                  <a:schemeClr val="bg1"/>
                </a:solidFill>
                <a:latin typeface="Algerian" panose="04020705040A02060702" pitchFamily="82" charset="0"/>
              </a:rPr>
              <a:t>		Mudras </a:t>
            </a:r>
            <a:r>
              <a:rPr lang="en-IN" sz="3200" b="1" dirty="0">
                <a:solidFill>
                  <a:schemeClr val="bg1"/>
                </a:solidFill>
                <a:latin typeface="Algerian" panose="04020705040A02060702" pitchFamily="82" charset="0"/>
              </a:rPr>
              <a:t>and </a:t>
            </a:r>
            <a:r>
              <a:rPr lang="en-IN" sz="3200" b="1" dirty="0" err="1">
                <a:solidFill>
                  <a:schemeClr val="bg1"/>
                </a:solidFill>
                <a:latin typeface="Algerian" panose="04020705040A02060702" pitchFamily="82" charset="0"/>
              </a:rPr>
              <a:t>Tridoshas</a:t>
            </a:r>
            <a:endParaRPr lang="en-IN" sz="32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914400" y="733778"/>
            <a:ext cx="10498667" cy="5994399"/>
          </a:xfrm>
        </p:spPr>
        <p:txBody>
          <a:bodyPr>
            <a:noAutofit/>
          </a:bodyPr>
          <a:lstStyle/>
          <a:p>
            <a:r>
              <a:rPr lang="en-GB" sz="1800" b="1" cap="all" dirty="0" err="1">
                <a:solidFill>
                  <a:schemeClr val="bg1"/>
                </a:solidFill>
                <a:latin typeface="Algerian" panose="04020705040A02060702" pitchFamily="82" charset="0"/>
              </a:rPr>
              <a:t>Vata</a:t>
            </a:r>
            <a:r>
              <a:rPr lang="en-GB" sz="1800" b="1" cap="all" dirty="0">
                <a:solidFill>
                  <a:schemeClr val="bg1"/>
                </a:solidFill>
                <a:latin typeface="Algerian" panose="04020705040A02060702" pitchFamily="82" charset="0"/>
              </a:rPr>
              <a:t> </a:t>
            </a:r>
            <a:r>
              <a:rPr lang="en-GB" sz="1800" b="1" cap="all" dirty="0" err="1">
                <a:solidFill>
                  <a:schemeClr val="bg1"/>
                </a:solidFill>
                <a:latin typeface="Algerian" panose="04020705040A02060702" pitchFamily="82" charset="0"/>
              </a:rPr>
              <a:t>dosha</a:t>
            </a:r>
            <a:r>
              <a:rPr lang="en-GB" sz="1800" dirty="0">
                <a:solidFill>
                  <a:schemeClr val="bg1"/>
                </a:solidFill>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is the principle of mobility regulates all activity in the body, mental as well as physiological.</a:t>
            </a:r>
          </a:p>
          <a:p>
            <a:r>
              <a:rPr lang="en-GB" sz="1800" dirty="0">
                <a:latin typeface="Arial" panose="020B0604020202020204" pitchFamily="34" charset="0"/>
                <a:cs typeface="Arial" panose="020B0604020202020204" pitchFamily="34" charset="0"/>
              </a:rPr>
              <a:t>joint problems, dryness, stiffness, roughness, brittle teeth and bones and problems relating to nervous system, , Prone to constipation and chronic immune challenges. Weakness in the nervous&amp; circulatory systems .</a:t>
            </a:r>
          </a:p>
          <a:p>
            <a:r>
              <a:rPr lang="en-GB" sz="1800" dirty="0">
                <a:latin typeface="Arial" panose="020B0604020202020204" pitchFamily="34" charset="0"/>
                <a:cs typeface="Arial" panose="020B0604020202020204" pitchFamily="34" charset="0"/>
              </a:rPr>
              <a:t>Trouble focusing or committing to anything when there is excess </a:t>
            </a:r>
            <a:r>
              <a:rPr lang="en-GB" sz="1800" dirty="0" err="1">
                <a:latin typeface="Arial" panose="020B0604020202020204" pitchFamily="34" charset="0"/>
                <a:cs typeface="Arial" panose="020B0604020202020204" pitchFamily="34" charset="0"/>
              </a:rPr>
              <a:t>Vata</a:t>
            </a:r>
            <a:r>
              <a:rPr lang="en-GB" sz="1800" dirty="0">
                <a:latin typeface="Arial" panose="020B0604020202020204" pitchFamily="34" charset="0"/>
                <a:cs typeface="Arial" panose="020B0604020202020204" pitchFamily="34" charset="0"/>
              </a:rPr>
              <a:t> in the body. </a:t>
            </a:r>
          </a:p>
          <a:p>
            <a:r>
              <a:rPr lang="en-GB" sz="1800" dirty="0">
                <a:latin typeface="Arial" panose="020B0604020202020204" pitchFamily="34" charset="0"/>
                <a:cs typeface="Arial" panose="020B0604020202020204" pitchFamily="34" charset="0"/>
              </a:rPr>
              <a:t>Mudras can relieve symptoms in the body or mind, particularly those involving the index and middle fingers. </a:t>
            </a:r>
          </a:p>
          <a:p>
            <a:pPr marL="0" indent="0">
              <a:buNone/>
            </a:pPr>
            <a:r>
              <a:rPr lang="en-GB" sz="1800" b="1" cap="all" dirty="0" smtClean="0">
                <a:solidFill>
                  <a:schemeClr val="bg1"/>
                </a:solidFill>
                <a:latin typeface="Algerian" panose="04020705040A02060702" pitchFamily="82" charset="0"/>
                <a:ea typeface="+mj-ea"/>
                <a:cs typeface="+mj-cs"/>
              </a:rPr>
              <a:t>Pitta </a:t>
            </a:r>
            <a:r>
              <a:rPr lang="en-GB" sz="1800" b="1" cap="all" dirty="0" err="1">
                <a:solidFill>
                  <a:schemeClr val="bg1"/>
                </a:solidFill>
                <a:latin typeface="Algerian" panose="04020705040A02060702" pitchFamily="82" charset="0"/>
                <a:ea typeface="+mj-ea"/>
                <a:cs typeface="+mj-cs"/>
              </a:rPr>
              <a:t>dosha</a:t>
            </a:r>
            <a:r>
              <a:rPr lang="en-GB" sz="1800" b="1" cap="all" dirty="0">
                <a:solidFill>
                  <a:schemeClr val="bg1"/>
                </a:solidFill>
                <a:latin typeface="Algerian" panose="04020705040A02060702" pitchFamily="82" charset="0"/>
                <a:ea typeface="+mj-ea"/>
                <a:cs typeface="+mj-cs"/>
              </a:rPr>
              <a:t> </a:t>
            </a:r>
            <a:r>
              <a:rPr lang="en-GB" sz="1800" dirty="0">
                <a:latin typeface="Arial" panose="020B0604020202020204" pitchFamily="34" charset="0"/>
                <a:cs typeface="Arial" panose="020B0604020202020204" pitchFamily="34" charset="0"/>
              </a:rPr>
              <a:t>controls hunger, thirst, and body temperature</a:t>
            </a:r>
            <a:r>
              <a:rPr lang="en-GB" sz="1800" dirty="0" smtClean="0">
                <a:latin typeface="Arial" panose="020B0604020202020204" pitchFamily="34" charset="0"/>
                <a:cs typeface="Arial" panose="020B0604020202020204" pitchFamily="34" charset="0"/>
              </a:rPr>
              <a:t>.</a:t>
            </a:r>
          </a:p>
          <a:p>
            <a:r>
              <a:rPr lang="en-GB" sz="1800" dirty="0" smtClean="0">
                <a:latin typeface="Arial" panose="020B0604020202020204" pitchFamily="34" charset="0"/>
                <a:cs typeface="Arial" panose="020B0604020202020204" pitchFamily="34" charset="0"/>
              </a:rPr>
              <a:t>When </a:t>
            </a:r>
            <a:r>
              <a:rPr lang="en-GB" sz="1800" dirty="0">
                <a:latin typeface="Arial" panose="020B0604020202020204" pitchFamily="34" charset="0"/>
                <a:cs typeface="Arial" panose="020B0604020202020204" pitchFamily="34" charset="0"/>
              </a:rPr>
              <a:t>Pitta is excessive, you may get angry, </a:t>
            </a:r>
            <a:r>
              <a:rPr lang="en-GB" sz="1800" dirty="0" smtClean="0">
                <a:latin typeface="Arial" panose="020B0604020202020204" pitchFamily="34" charset="0"/>
                <a:cs typeface="Arial" panose="020B0604020202020204" pitchFamily="34" charset="0"/>
              </a:rPr>
              <a:t>high </a:t>
            </a:r>
            <a:r>
              <a:rPr lang="en-GB" sz="1800" dirty="0">
                <a:latin typeface="Arial" panose="020B0604020202020204" pitchFamily="34" charset="0"/>
                <a:cs typeface="Arial" panose="020B0604020202020204" pitchFamily="34" charset="0"/>
              </a:rPr>
              <a:t>blood pressure, </a:t>
            </a:r>
            <a:r>
              <a:rPr lang="en-GB" sz="1800" dirty="0" smtClean="0">
                <a:latin typeface="Arial" panose="020B0604020202020204" pitchFamily="34" charset="0"/>
                <a:cs typeface="Arial" panose="020B0604020202020204" pitchFamily="34" charset="0"/>
              </a:rPr>
              <a:t>sweat </a:t>
            </a:r>
            <a:r>
              <a:rPr lang="en-GB" sz="1800" dirty="0">
                <a:latin typeface="Arial" panose="020B0604020202020204" pitchFamily="34" charset="0"/>
                <a:cs typeface="Arial" panose="020B0604020202020204" pitchFamily="34" charset="0"/>
              </a:rPr>
              <a:t>too much, red skin and rashes and crave spicy food </a:t>
            </a:r>
          </a:p>
          <a:p>
            <a:r>
              <a:rPr lang="en-GB" sz="1800" dirty="0">
                <a:latin typeface="Arial" panose="020B0604020202020204" pitchFamily="34" charset="0"/>
                <a:cs typeface="Arial" panose="020B0604020202020204" pitchFamily="34" charset="0"/>
              </a:rPr>
              <a:t>Pitta imbalance </a:t>
            </a:r>
            <a:r>
              <a:rPr lang="en-GB" sz="1800" dirty="0" smtClean="0">
                <a:latin typeface="Arial" panose="020B0604020202020204" pitchFamily="34" charset="0"/>
                <a:cs typeface="Arial" panose="020B0604020202020204" pitchFamily="34" charset="0"/>
              </a:rPr>
              <a:t>: gallbladder</a:t>
            </a:r>
            <a:r>
              <a:rPr lang="en-GB" sz="1800" dirty="0">
                <a:latin typeface="Arial" panose="020B0604020202020204" pitchFamily="34" charset="0"/>
                <a:cs typeface="Arial" panose="020B0604020202020204" pitchFamily="34" charset="0"/>
              </a:rPr>
              <a:t>, bile and liver disorders, acidity, stomach ulcers Prone to loose stools, heartburn. weakness in the liver &amp; skin rashes.</a:t>
            </a:r>
          </a:p>
          <a:p>
            <a:r>
              <a:rPr lang="en-GB" sz="1800" dirty="0" smtClean="0">
                <a:latin typeface="Arial" panose="020B0604020202020204" pitchFamily="34" charset="0"/>
                <a:cs typeface="Arial" panose="020B0604020202020204" pitchFamily="34" charset="0"/>
              </a:rPr>
              <a:t>Mudras involve </a:t>
            </a:r>
            <a:r>
              <a:rPr lang="en-GB" sz="1800" dirty="0">
                <a:latin typeface="Arial" panose="020B0604020202020204" pitchFamily="34" charset="0"/>
                <a:cs typeface="Arial" panose="020B0604020202020204" pitchFamily="34" charset="0"/>
              </a:rPr>
              <a:t>the thumbs </a:t>
            </a:r>
            <a:r>
              <a:rPr lang="en-GB" sz="1800" dirty="0" smtClean="0">
                <a:latin typeface="Arial" panose="020B0604020202020204" pitchFamily="34" charset="0"/>
                <a:cs typeface="Arial" panose="020B0604020202020204" pitchFamily="34" charset="0"/>
              </a:rPr>
              <a:t>to </a:t>
            </a:r>
            <a:r>
              <a:rPr lang="en-GB" sz="1800" dirty="0">
                <a:latin typeface="Arial" panose="020B0604020202020204" pitchFamily="34" charset="0"/>
                <a:cs typeface="Arial" panose="020B0604020202020204" pitchFamily="34" charset="0"/>
              </a:rPr>
              <a:t>treat pitta imbalances, such as how your Thumb presses the other fingers or palm. </a:t>
            </a:r>
            <a:endParaRPr lang="en-IN" sz="1800" dirty="0">
              <a:latin typeface="Arial" panose="020B0604020202020204" pitchFamily="34" charset="0"/>
              <a:cs typeface="Arial" panose="020B0604020202020204" pitchFamily="34" charset="0"/>
            </a:endParaRPr>
          </a:p>
          <a:p>
            <a:endParaRPr lang="en-GB" sz="2000" dirty="0"/>
          </a:p>
        </p:txBody>
      </p:sp>
    </p:spTree>
    <p:extLst>
      <p:ext uri="{BB962C8B-B14F-4D97-AF65-F5344CB8AC3E}">
        <p14:creationId xmlns:p14="http://schemas.microsoft.com/office/powerpoint/2010/main" val="26675029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26460"/>
          </a:xfrm>
        </p:spPr>
        <p:txBody>
          <a:bodyPr>
            <a:normAutofit/>
          </a:bodyPr>
          <a:lstStyle/>
          <a:p>
            <a:r>
              <a:rPr lang="en-IN" sz="3200" b="1" dirty="0" smtClean="0">
                <a:solidFill>
                  <a:schemeClr val="bg1"/>
                </a:solidFill>
                <a:latin typeface="Algerian" panose="04020705040A02060702" pitchFamily="82" charset="0"/>
              </a:rPr>
              <a:t>			</a:t>
            </a:r>
            <a:r>
              <a:rPr lang="en-IN" sz="3200" b="1" dirty="0">
                <a:solidFill>
                  <a:schemeClr val="bg1"/>
                </a:solidFill>
                <a:latin typeface="Algerian" panose="04020705040A02060702" pitchFamily="82" charset="0"/>
              </a:rPr>
              <a:t>Mudras and </a:t>
            </a:r>
            <a:r>
              <a:rPr lang="en-IN" sz="3200" b="1" dirty="0" err="1">
                <a:solidFill>
                  <a:schemeClr val="bg1"/>
                </a:solidFill>
                <a:latin typeface="Algerian" panose="04020705040A02060702" pitchFamily="82" charset="0"/>
              </a:rPr>
              <a:t>Tridoshas</a:t>
            </a:r>
            <a:endParaRPr lang="en-IN" sz="32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1141412" y="1444978"/>
            <a:ext cx="9905999" cy="5068711"/>
          </a:xfrm>
        </p:spPr>
        <p:txBody>
          <a:bodyPr>
            <a:normAutofit/>
          </a:bodyPr>
          <a:lstStyle/>
          <a:p>
            <a:r>
              <a:rPr lang="en-GB" sz="2000" b="1" cap="all" dirty="0" err="1">
                <a:solidFill>
                  <a:schemeClr val="bg1"/>
                </a:solidFill>
                <a:latin typeface="Algerian" panose="04020705040A02060702" pitchFamily="82" charset="0"/>
                <a:ea typeface="+mj-ea"/>
                <a:cs typeface="+mj-cs"/>
              </a:rPr>
              <a:t>Kapha</a:t>
            </a:r>
            <a:r>
              <a:rPr lang="en-GB" sz="2000" b="1" cap="all" dirty="0">
                <a:solidFill>
                  <a:schemeClr val="bg1"/>
                </a:solidFill>
                <a:latin typeface="Algerian" panose="04020705040A02060702" pitchFamily="82" charset="0"/>
                <a:ea typeface="+mj-ea"/>
                <a:cs typeface="+mj-cs"/>
              </a:rPr>
              <a:t> </a:t>
            </a:r>
            <a:r>
              <a:rPr lang="en-GB" sz="2000" b="1" cap="all" dirty="0" err="1">
                <a:solidFill>
                  <a:schemeClr val="bg1"/>
                </a:solidFill>
                <a:latin typeface="Algerian" panose="04020705040A02060702" pitchFamily="82" charset="0"/>
                <a:ea typeface="+mj-ea"/>
                <a:cs typeface="+mj-cs"/>
              </a:rPr>
              <a:t>dosha</a:t>
            </a:r>
            <a:r>
              <a:rPr lang="en-GB" sz="2000" b="1" cap="all" dirty="0">
                <a:solidFill>
                  <a:schemeClr val="bg1"/>
                </a:solidFill>
                <a:latin typeface="Algerian" panose="04020705040A02060702" pitchFamily="82" charset="0"/>
                <a:ea typeface="+mj-ea"/>
                <a:cs typeface="+mj-cs"/>
              </a:rPr>
              <a:t> </a:t>
            </a:r>
            <a:r>
              <a:rPr lang="en-GB" sz="2000" dirty="0" err="1">
                <a:latin typeface="Arial" panose="020B0604020202020204" pitchFamily="34" charset="0"/>
                <a:cs typeface="Arial" panose="020B0604020202020204" pitchFamily="34" charset="0"/>
              </a:rPr>
              <a:t>Kapha</a:t>
            </a:r>
            <a:r>
              <a:rPr lang="en-GB" sz="2000" dirty="0">
                <a:latin typeface="Arial" panose="020B0604020202020204" pitchFamily="34" charset="0"/>
                <a:cs typeface="Arial" panose="020B0604020202020204" pitchFamily="34" charset="0"/>
              </a:rPr>
              <a:t>, provides the foundation for the other </a:t>
            </a:r>
            <a:r>
              <a:rPr lang="en-GB" sz="2000" dirty="0" err="1">
                <a:latin typeface="Arial" panose="020B0604020202020204" pitchFamily="34" charset="0"/>
                <a:cs typeface="Arial" panose="020B0604020202020204" pitchFamily="34" charset="0"/>
              </a:rPr>
              <a:t>doshas</a:t>
            </a:r>
            <a:r>
              <a:rPr lang="en-GB" sz="2000" dirty="0">
                <a:latin typeface="Arial" panose="020B0604020202020204" pitchFamily="34" charset="0"/>
                <a:cs typeface="Arial" panose="020B0604020202020204" pitchFamily="34" charset="0"/>
              </a:rPr>
              <a:t>. </a:t>
            </a:r>
          </a:p>
          <a:p>
            <a:r>
              <a:rPr lang="en-GB" sz="2000" dirty="0" smtClean="0"/>
              <a:t>is </a:t>
            </a:r>
            <a:r>
              <a:rPr lang="en-GB" sz="2000" dirty="0"/>
              <a:t>associated with </a:t>
            </a:r>
            <a:r>
              <a:rPr lang="en-GB" sz="2000" dirty="0" smtClean="0"/>
              <a:t>stability </a:t>
            </a:r>
            <a:r>
              <a:rPr lang="en-GB" sz="2000" dirty="0"/>
              <a:t>and energy storage: it gives </a:t>
            </a:r>
            <a:r>
              <a:rPr lang="en-GB" sz="2000" dirty="0" smtClean="0"/>
              <a:t>strength</a:t>
            </a:r>
            <a:r>
              <a:rPr lang="en-GB" sz="2000" dirty="0"/>
              <a:t>. It’s responsible </a:t>
            </a:r>
            <a:r>
              <a:rPr lang="en-GB" sz="2000" dirty="0" smtClean="0"/>
              <a:t>for </a:t>
            </a:r>
            <a:r>
              <a:rPr lang="en-GB" sz="2000" dirty="0"/>
              <a:t>development of different types of tissue</a:t>
            </a:r>
            <a:r>
              <a:rPr lang="en-GB" sz="2000" dirty="0" smtClean="0"/>
              <a:t>.</a:t>
            </a:r>
          </a:p>
          <a:p>
            <a:r>
              <a:rPr lang="en-GB" sz="2000" dirty="0" err="1" smtClean="0">
                <a:latin typeface="Arial" panose="020B0604020202020204" pitchFamily="34" charset="0"/>
                <a:cs typeface="Arial" panose="020B0604020202020204" pitchFamily="34" charset="0"/>
              </a:rPr>
              <a:t>Kapha</a:t>
            </a:r>
            <a:r>
              <a:rPr lang="en-GB" sz="2000" dirty="0" smtClean="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imbalance in the body can cause ailments like diabetes, depression, asthma excessive of sleep, lethargy, weight gain, allergies, fluid retention and </a:t>
            </a:r>
            <a:r>
              <a:rPr lang="en-GB" sz="2000" i="1" dirty="0" smtClean="0">
                <a:latin typeface="Arial" panose="020B0604020202020204" pitchFamily="34" charset="0"/>
                <a:cs typeface="Arial" panose="020B0604020202020204" pitchFamily="34" charset="0"/>
              </a:rPr>
              <a:t>congestion, nausea, lethargy, </a:t>
            </a:r>
            <a:r>
              <a:rPr lang="en-GB" sz="2000" dirty="0" smtClean="0">
                <a:latin typeface="Arial" panose="020B0604020202020204" pitchFamily="34" charset="0"/>
                <a:cs typeface="Arial" panose="020B0604020202020204" pitchFamily="34" charset="0"/>
              </a:rPr>
              <a:t>white coloration, looseness </a:t>
            </a:r>
            <a:r>
              <a:rPr lang="en-GB" sz="2000" dirty="0">
                <a:latin typeface="Arial" panose="020B0604020202020204" pitchFamily="34" charset="0"/>
                <a:cs typeface="Arial" panose="020B0604020202020204" pitchFamily="34" charset="0"/>
              </a:rPr>
              <a:t>of joints, cough, dyspnoea and hypersomnia. </a:t>
            </a:r>
            <a:endParaRPr lang="en-GB" sz="2000" dirty="0" smtClean="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Mudras can be very helpful for </a:t>
            </a:r>
            <a:r>
              <a:rPr lang="en-GB" sz="2000" dirty="0" err="1">
                <a:latin typeface="Arial" panose="020B0604020202020204" pitchFamily="34" charset="0"/>
                <a:cs typeface="Arial" panose="020B0604020202020204" pitchFamily="34" charset="0"/>
              </a:rPr>
              <a:t>Kapha</a:t>
            </a:r>
            <a:r>
              <a:rPr lang="en-GB" sz="2000" dirty="0">
                <a:latin typeface="Arial" panose="020B0604020202020204" pitchFamily="34" charset="0"/>
                <a:cs typeface="Arial" panose="020B0604020202020204" pitchFamily="34" charset="0"/>
              </a:rPr>
              <a:t> imbalances, particularly those involving the ring and little fingers. </a:t>
            </a:r>
          </a:p>
          <a:p>
            <a:endParaRPr lang="en-IN" sz="2000" dirty="0"/>
          </a:p>
        </p:txBody>
      </p:sp>
    </p:spTree>
    <p:extLst>
      <p:ext uri="{BB962C8B-B14F-4D97-AF65-F5344CB8AC3E}">
        <p14:creationId xmlns:p14="http://schemas.microsoft.com/office/powerpoint/2010/main" val="28271166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052238"/>
          </a:xfrm>
        </p:spPr>
        <p:txBody>
          <a:bodyPr>
            <a:normAutofit fontScale="90000"/>
          </a:bodyPr>
          <a:lstStyle/>
          <a:p>
            <a:r>
              <a:rPr lang="en-GB" sz="3200" b="1" dirty="0" smtClean="0">
                <a:solidFill>
                  <a:schemeClr val="bg1"/>
                </a:solidFill>
                <a:latin typeface="Algerian" panose="04020705040A02060702" pitchFamily="82" charset="0"/>
              </a:rPr>
              <a:t>	THE </a:t>
            </a:r>
            <a:r>
              <a:rPr lang="en-GB" sz="3200" b="1" dirty="0">
                <a:solidFill>
                  <a:schemeClr val="bg1"/>
                </a:solidFill>
                <a:latin typeface="Algerian" panose="04020705040A02060702" pitchFamily="82" charset="0"/>
              </a:rPr>
              <a:t>FIVE BASIC FINGER POSITIONS</a:t>
            </a:r>
            <a:r>
              <a:rPr lang="en-GB" dirty="0"/>
              <a:t> </a:t>
            </a:r>
            <a:br>
              <a:rPr lang="en-GB" dirty="0"/>
            </a:br>
            <a:endParaRPr lang="en-IN" dirty="0"/>
          </a:p>
        </p:txBody>
      </p:sp>
      <p:sp>
        <p:nvSpPr>
          <p:cNvPr id="3" name="Content Placeholder 2"/>
          <p:cNvSpPr>
            <a:spLocks noGrp="1"/>
          </p:cNvSpPr>
          <p:nvPr>
            <p:ph idx="1"/>
          </p:nvPr>
        </p:nvSpPr>
        <p:spPr>
          <a:xfrm>
            <a:off x="1141412" y="1670756"/>
            <a:ext cx="9905999" cy="4515555"/>
          </a:xfrm>
        </p:spPr>
        <p:txBody>
          <a:bodyPr>
            <a:normAutofit/>
          </a:bodyPr>
          <a:lstStyle/>
          <a:p>
            <a:r>
              <a:rPr lang="en-GB" dirty="0" smtClean="0"/>
              <a:t>1.Joining </a:t>
            </a:r>
            <a:r>
              <a:rPr lang="en-GB" dirty="0"/>
              <a:t>your thumb tip to a fingertip encourages stability in the linked element. </a:t>
            </a:r>
          </a:p>
          <a:p>
            <a:r>
              <a:rPr lang="en-GB" dirty="0"/>
              <a:t>2. Touching the back of a finger (nail or knuckle) decreases the linked element’s influence. </a:t>
            </a:r>
          </a:p>
          <a:p>
            <a:r>
              <a:rPr lang="en-GB" dirty="0"/>
              <a:t>3 Bringing your Thumb to the base of any finger stimulates the linked element. </a:t>
            </a:r>
          </a:p>
          <a:p>
            <a:r>
              <a:rPr lang="en-GB" dirty="0"/>
              <a:t>4.When your palm faces upward, you open to receiving inspiration and energy. </a:t>
            </a:r>
          </a:p>
          <a:p>
            <a:r>
              <a:rPr lang="en-GB" dirty="0"/>
              <a:t>5.When your palm faces downward, you become more grounded </a:t>
            </a:r>
          </a:p>
          <a:p>
            <a:endParaRPr lang="en-IN" dirty="0"/>
          </a:p>
        </p:txBody>
      </p:sp>
    </p:spTree>
    <p:extLst>
      <p:ext uri="{BB962C8B-B14F-4D97-AF65-F5344CB8AC3E}">
        <p14:creationId xmlns:p14="http://schemas.microsoft.com/office/powerpoint/2010/main" val="654868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635" y="224227"/>
            <a:ext cx="9905998" cy="893373"/>
          </a:xfrm>
        </p:spPr>
        <p:txBody>
          <a:bodyPr>
            <a:normAutofit fontScale="90000"/>
          </a:bodyPr>
          <a:lstStyle/>
          <a:p>
            <a:r>
              <a:rPr lang="en-GB" sz="3200" b="1" dirty="0" smtClean="0">
                <a:solidFill>
                  <a:schemeClr val="bg1"/>
                </a:solidFill>
                <a:latin typeface="Algerian" panose="04020705040A02060702" pitchFamily="82" charset="0"/>
              </a:rPr>
              <a:t>  </a:t>
            </a:r>
            <a:br>
              <a:rPr lang="en-GB" sz="3200" b="1" dirty="0" smtClean="0">
                <a:solidFill>
                  <a:schemeClr val="bg1"/>
                </a:solidFill>
                <a:latin typeface="Algerian" panose="04020705040A02060702" pitchFamily="82" charset="0"/>
              </a:rPr>
            </a:br>
            <a:r>
              <a:rPr lang="en-GB" sz="3200" b="1" dirty="0">
                <a:solidFill>
                  <a:schemeClr val="bg1"/>
                </a:solidFill>
                <a:latin typeface="Algerian" panose="04020705040A02060702" pitchFamily="82" charset="0"/>
              </a:rPr>
              <a:t/>
            </a:r>
            <a:br>
              <a:rPr lang="en-GB" sz="3200" b="1" dirty="0">
                <a:solidFill>
                  <a:schemeClr val="bg1"/>
                </a:solidFill>
                <a:latin typeface="Algerian" panose="04020705040A02060702" pitchFamily="82" charset="0"/>
              </a:rPr>
            </a:br>
            <a:r>
              <a:rPr lang="en-GB" sz="3200" b="1" dirty="0" smtClean="0">
                <a:solidFill>
                  <a:schemeClr val="bg1"/>
                </a:solidFill>
                <a:latin typeface="Algerian" panose="04020705040A02060702" pitchFamily="82" charset="0"/>
              </a:rPr>
              <a:t>	</a:t>
            </a:r>
            <a:br>
              <a:rPr lang="en-GB" sz="3200" b="1" dirty="0" smtClean="0">
                <a:solidFill>
                  <a:schemeClr val="bg1"/>
                </a:solidFill>
                <a:latin typeface="Algerian" panose="04020705040A02060702" pitchFamily="82" charset="0"/>
              </a:rPr>
            </a:br>
            <a:r>
              <a:rPr lang="en-GB" sz="3200" b="1" dirty="0" smtClean="0">
                <a:solidFill>
                  <a:schemeClr val="bg1"/>
                </a:solidFill>
                <a:latin typeface="Algerian" panose="04020705040A02060702" pitchFamily="82" charset="0"/>
              </a:rPr>
              <a:t>		</a:t>
            </a:r>
            <a:br>
              <a:rPr lang="en-GB" sz="3200" b="1" dirty="0" smtClean="0">
                <a:solidFill>
                  <a:schemeClr val="bg1"/>
                </a:solidFill>
                <a:latin typeface="Algerian" panose="04020705040A02060702" pitchFamily="82" charset="0"/>
              </a:rPr>
            </a:br>
            <a:r>
              <a:rPr lang="en-GB" sz="3200" b="1" dirty="0">
                <a:solidFill>
                  <a:schemeClr val="bg1"/>
                </a:solidFill>
                <a:latin typeface="Algerian" panose="04020705040A02060702" pitchFamily="82" charset="0"/>
              </a:rPr>
              <a:t/>
            </a:r>
            <a:br>
              <a:rPr lang="en-GB" sz="3200" b="1" dirty="0">
                <a:solidFill>
                  <a:schemeClr val="bg1"/>
                </a:solidFill>
                <a:latin typeface="Algerian" panose="04020705040A02060702" pitchFamily="82" charset="0"/>
              </a:rPr>
            </a:br>
            <a:r>
              <a:rPr lang="en-GB" sz="3200" b="1" dirty="0" smtClean="0">
                <a:solidFill>
                  <a:schemeClr val="bg1"/>
                </a:solidFill>
                <a:latin typeface="Algerian" panose="04020705040A02060702" pitchFamily="82" charset="0"/>
              </a:rPr>
              <a:t>	VATTA </a:t>
            </a:r>
            <a:r>
              <a:rPr lang="en-GB" sz="3200" b="1" dirty="0">
                <a:solidFill>
                  <a:schemeClr val="bg1"/>
                </a:solidFill>
                <a:latin typeface="Algerian" panose="04020705040A02060702" pitchFamily="82" charset="0"/>
              </a:rPr>
              <a:t>DHOSHA BALANCING MUDRAS</a:t>
            </a:r>
            <a:br>
              <a:rPr lang="en-GB" sz="3200" b="1" dirty="0">
                <a:solidFill>
                  <a:schemeClr val="bg1"/>
                </a:solidFill>
                <a:latin typeface="Algerian" panose="04020705040A02060702" pitchFamily="82" charset="0"/>
              </a:rPr>
            </a:br>
            <a:r>
              <a:rPr lang="en-GB" sz="3200" b="1" dirty="0" smtClean="0">
                <a:solidFill>
                  <a:schemeClr val="bg1"/>
                </a:solidFill>
                <a:latin typeface="Algerian" panose="04020705040A02060702" pitchFamily="82" charset="0"/>
              </a:rPr>
              <a:t/>
            </a:r>
            <a:br>
              <a:rPr lang="en-GB" sz="3200" b="1" dirty="0" smtClean="0">
                <a:solidFill>
                  <a:schemeClr val="bg1"/>
                </a:solidFill>
                <a:latin typeface="Algerian" panose="04020705040A02060702" pitchFamily="82" charset="0"/>
              </a:rPr>
            </a:br>
            <a:r>
              <a:rPr lang="en-GB" sz="2200" b="1" dirty="0" err="1">
                <a:solidFill>
                  <a:schemeClr val="bg1"/>
                </a:solidFill>
                <a:latin typeface="Algerian" panose="04020705040A02060702" pitchFamily="82" charset="0"/>
              </a:rPr>
              <a:t>MUDRAS</a:t>
            </a:r>
            <a:r>
              <a:rPr lang="en-GB" sz="2200" b="1" dirty="0">
                <a:solidFill>
                  <a:schemeClr val="bg1"/>
                </a:solidFill>
                <a:latin typeface="Algerian" panose="04020705040A02060702" pitchFamily="82" charset="0"/>
              </a:rPr>
              <a:t> for  </a:t>
            </a:r>
            <a:r>
              <a:rPr lang="en-GB" sz="2200" b="1" dirty="0" smtClean="0">
                <a:solidFill>
                  <a:schemeClr val="bg1"/>
                </a:solidFill>
                <a:latin typeface="Algerian" panose="04020705040A02060702" pitchFamily="82" charset="0"/>
              </a:rPr>
              <a:t>VATTA DEFICIENCY </a:t>
            </a:r>
            <a:r>
              <a:rPr lang="en-GB" sz="2200" b="1" dirty="0">
                <a:solidFill>
                  <a:schemeClr val="bg1"/>
                </a:solidFill>
                <a:latin typeface="Algerian" panose="04020705040A02060702" pitchFamily="82" charset="0"/>
              </a:rPr>
              <a:t> </a:t>
            </a:r>
            <a:r>
              <a:rPr lang="en-GB" sz="2200" b="1" dirty="0" smtClean="0">
                <a:solidFill>
                  <a:schemeClr val="bg1"/>
                </a:solidFill>
                <a:latin typeface="Algerian" panose="04020705040A02060702" pitchFamily="82" charset="0"/>
              </a:rPr>
              <a:t>                </a:t>
            </a:r>
            <a:r>
              <a:rPr lang="pt-BR" b="1" dirty="0" smtClean="0"/>
              <a:t> </a:t>
            </a:r>
            <a:r>
              <a:rPr lang="pt-BR" sz="2200" b="1" dirty="0">
                <a:solidFill>
                  <a:schemeClr val="bg1"/>
                </a:solidFill>
                <a:latin typeface="Algerian" panose="04020705040A02060702" pitchFamily="82" charset="0"/>
              </a:rPr>
              <a:t>Mudra for Vata Dosha Excess</a:t>
            </a:r>
            <a:br>
              <a:rPr lang="pt-BR" sz="2200" b="1" dirty="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CHIN MUDRA</a:t>
            </a:r>
            <a:r>
              <a:rPr lang="en-GB" sz="2200" b="1" dirty="0" smtClean="0">
                <a:solidFill>
                  <a:schemeClr val="bg1"/>
                </a:solidFill>
                <a:latin typeface="Algerian" panose="04020705040A02060702" pitchFamily="82" charset="0"/>
              </a:rPr>
              <a:t>	          </a:t>
            </a:r>
            <a:r>
              <a:rPr lang="en-GB" sz="1800" b="1" dirty="0">
                <a:solidFill>
                  <a:schemeClr val="bg1"/>
                </a:solidFill>
                <a:latin typeface="Algerian" panose="04020705040A02060702" pitchFamily="82" charset="0"/>
              </a:rPr>
              <a:t>AKASHA MUDRA</a:t>
            </a:r>
            <a:r>
              <a:rPr lang="en-GB" sz="2200" b="1" dirty="0" smtClean="0">
                <a:solidFill>
                  <a:schemeClr val="bg1"/>
                </a:solidFill>
                <a:latin typeface="Algerian" panose="04020705040A02060702" pitchFamily="82" charset="0"/>
              </a:rPr>
              <a:t>	                          </a:t>
            </a:r>
            <a:r>
              <a:rPr lang="en-GB" sz="1800" b="1" dirty="0" err="1" smtClean="0">
                <a:solidFill>
                  <a:schemeClr val="bg1"/>
                </a:solidFill>
                <a:latin typeface="Algerian" panose="04020705040A02060702" pitchFamily="82" charset="0"/>
              </a:rPr>
              <a:t>shunya</a:t>
            </a:r>
            <a:r>
              <a:rPr lang="en-GB" sz="1800" b="1" dirty="0" smtClean="0">
                <a:solidFill>
                  <a:schemeClr val="bg1"/>
                </a:solidFill>
                <a:latin typeface="Algerian" panose="04020705040A02060702" pitchFamily="82" charset="0"/>
              </a:rPr>
              <a:t> </a:t>
            </a:r>
            <a:r>
              <a:rPr lang="en-GB" sz="1800" b="1" dirty="0">
                <a:solidFill>
                  <a:schemeClr val="bg1"/>
                </a:solidFill>
                <a:latin typeface="Algerian" panose="04020705040A02060702" pitchFamily="82" charset="0"/>
              </a:rPr>
              <a:t>mudra           </a:t>
            </a:r>
            <a:r>
              <a:rPr lang="en-GB" sz="2200" b="1" dirty="0">
                <a:solidFill>
                  <a:schemeClr val="bg1"/>
                </a:solidFill>
                <a:latin typeface="Algerian" panose="04020705040A02060702" pitchFamily="82" charset="0"/>
              </a:rPr>
              <a:t>	</a:t>
            </a:r>
            <a:r>
              <a:rPr lang="en-GB" sz="2200" b="1" dirty="0" smtClean="0">
                <a:solidFill>
                  <a:schemeClr val="bg1"/>
                </a:solidFill>
                <a:latin typeface="Algerian" panose="04020705040A02060702" pitchFamily="82" charset="0"/>
              </a:rPr>
              <a:t>		</a:t>
            </a:r>
            <a:endParaRPr lang="en-IN" sz="2200" b="1" dirty="0">
              <a:solidFill>
                <a:schemeClr val="bg1"/>
              </a:solidFill>
              <a:latin typeface="Algerian" panose="04020705040A02060702" pitchFamily="82" charset="0"/>
            </a:endParaRPr>
          </a:p>
        </p:txBody>
      </p:sp>
      <p:pic>
        <p:nvPicPr>
          <p:cNvPr id="7" name="Content Placeholder 6"/>
          <p:cNvPicPr>
            <a:picLocks noGrp="1" noChangeAspect="1"/>
          </p:cNvPicPr>
          <p:nvPr>
            <p:ph idx="1"/>
          </p:nvPr>
        </p:nvPicPr>
        <p:blipFill>
          <a:blip r:embed="rId2"/>
          <a:stretch>
            <a:fillRect/>
          </a:stretch>
        </p:blipFill>
        <p:spPr>
          <a:xfrm>
            <a:off x="1417827" y="2533179"/>
            <a:ext cx="1833372" cy="1551479"/>
          </a:xfrm>
          <a:prstGeom prst="rect">
            <a:avLst/>
          </a:prstGeom>
        </p:spPr>
      </p:pic>
      <p:pic>
        <p:nvPicPr>
          <p:cNvPr id="8" name="Picture 7"/>
          <p:cNvPicPr>
            <a:picLocks noChangeAspect="1"/>
          </p:cNvPicPr>
          <p:nvPr/>
        </p:nvPicPr>
        <p:blipFill>
          <a:blip r:embed="rId3"/>
          <a:stretch>
            <a:fillRect/>
          </a:stretch>
        </p:blipFill>
        <p:spPr>
          <a:xfrm>
            <a:off x="3697908" y="2509905"/>
            <a:ext cx="2091837" cy="1572567"/>
          </a:xfrm>
          <a:prstGeom prst="rect">
            <a:avLst/>
          </a:prstGeom>
        </p:spPr>
      </p:pic>
      <p:pic>
        <p:nvPicPr>
          <p:cNvPr id="9" name="Picture 8"/>
          <p:cNvPicPr>
            <a:picLocks noChangeAspect="1"/>
          </p:cNvPicPr>
          <p:nvPr/>
        </p:nvPicPr>
        <p:blipFill>
          <a:blip r:embed="rId4"/>
          <a:stretch>
            <a:fillRect/>
          </a:stretch>
        </p:blipFill>
        <p:spPr>
          <a:xfrm rot="5400000">
            <a:off x="7770488" y="2279982"/>
            <a:ext cx="1743786" cy="1861194"/>
          </a:xfrm>
          <a:prstGeom prst="rect">
            <a:avLst/>
          </a:prstGeom>
        </p:spPr>
      </p:pic>
      <p:sp>
        <p:nvSpPr>
          <p:cNvPr id="11" name="Rectangle 10"/>
          <p:cNvSpPr/>
          <p:nvPr/>
        </p:nvSpPr>
        <p:spPr>
          <a:xfrm>
            <a:off x="474133" y="3105835"/>
            <a:ext cx="11085689" cy="3416320"/>
          </a:xfrm>
          <a:prstGeom prst="rect">
            <a:avLst/>
          </a:prstGeom>
        </p:spPr>
        <p:txBody>
          <a:bodyPr wrap="square">
            <a:spAutoFit/>
          </a:bodyPr>
          <a:lstStyle/>
          <a:p>
            <a:endParaRPr lang="en-GB" dirty="0" smtClean="0"/>
          </a:p>
          <a:p>
            <a:endParaRPr lang="en-GB" dirty="0" smtClean="0"/>
          </a:p>
          <a:p>
            <a:endParaRPr lang="en-GB" dirty="0"/>
          </a:p>
          <a:p>
            <a:endParaRPr lang="en-GB" dirty="0" smtClean="0"/>
          </a:p>
          <a:p>
            <a:endParaRPr lang="en-GB" dirty="0"/>
          </a:p>
          <a:p>
            <a:endParaRPr lang="en-GB" dirty="0" smtClean="0"/>
          </a:p>
          <a:p>
            <a:endParaRPr lang="en-GB" dirty="0" smtClean="0"/>
          </a:p>
          <a:p>
            <a:r>
              <a:rPr lang="en-GB" dirty="0"/>
              <a:t> </a:t>
            </a:r>
            <a:endParaRPr lang="en-IN" b="1" dirty="0"/>
          </a:p>
          <a:p>
            <a:endParaRPr lang="en-IN" b="1" dirty="0"/>
          </a:p>
          <a:p>
            <a:endParaRPr lang="en-GB" b="1" dirty="0"/>
          </a:p>
          <a:p>
            <a:endParaRPr lang="en-GB" dirty="0"/>
          </a:p>
          <a:p>
            <a:endParaRPr lang="en-GB" dirty="0" smtClean="0"/>
          </a:p>
        </p:txBody>
      </p:sp>
      <p:sp>
        <p:nvSpPr>
          <p:cNvPr id="12" name="Rectangle 11"/>
          <p:cNvSpPr/>
          <p:nvPr/>
        </p:nvSpPr>
        <p:spPr>
          <a:xfrm>
            <a:off x="1417827" y="4368800"/>
            <a:ext cx="9633633" cy="1477328"/>
          </a:xfrm>
          <a:prstGeom prst="rect">
            <a:avLst/>
          </a:prstGeom>
        </p:spPr>
        <p:txBody>
          <a:bodyPr wrap="square">
            <a:spAutoFit/>
          </a:bodyPr>
          <a:lstStyle/>
          <a:p>
            <a:r>
              <a:rPr lang="en-GB" b="1" dirty="0">
                <a:solidFill>
                  <a:schemeClr val="bg1"/>
                </a:solidFill>
              </a:rPr>
              <a:t>CHIN MUDRA</a:t>
            </a:r>
            <a:r>
              <a:rPr lang="en-GB" dirty="0"/>
              <a:t> - stabilize our mental thoughts by reducing dullness of memory, drowsiness, and lethargy</a:t>
            </a:r>
          </a:p>
          <a:p>
            <a:r>
              <a:rPr lang="en-GB" b="1" dirty="0">
                <a:solidFill>
                  <a:schemeClr val="bg1"/>
                </a:solidFill>
              </a:rPr>
              <a:t>AKASHA MUDRA </a:t>
            </a:r>
            <a:r>
              <a:rPr lang="en-GB" dirty="0"/>
              <a:t>- Relive the Condition of Migraine, Reduces Sinusitis Pain Improve Hearing Loss Overcome Calcium Deficiency, activates Throat Chakra</a:t>
            </a:r>
          </a:p>
          <a:p>
            <a:r>
              <a:rPr lang="en-GB" b="1" dirty="0">
                <a:solidFill>
                  <a:schemeClr val="bg1"/>
                </a:solidFill>
              </a:rPr>
              <a:t>SHUNYA MUDRA:</a:t>
            </a:r>
            <a:r>
              <a:rPr lang="en-GB" dirty="0"/>
              <a:t> relieve ear pains, vertigo issues by reducing the space element, treats hypo thyroid and Ailments related to the heart will also decrease</a:t>
            </a:r>
            <a:r>
              <a:rPr lang="en-GB" dirty="0" smtClean="0"/>
              <a:t>.</a:t>
            </a:r>
            <a:endParaRPr lang="en-GB" dirty="0"/>
          </a:p>
        </p:txBody>
      </p:sp>
    </p:spTree>
    <p:extLst>
      <p:ext uri="{BB962C8B-B14F-4D97-AF65-F5344CB8AC3E}">
        <p14:creationId xmlns:p14="http://schemas.microsoft.com/office/powerpoint/2010/main" val="1963376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312"/>
            <a:ext cx="9905998" cy="812800"/>
          </a:xfrm>
        </p:spPr>
        <p:txBody>
          <a:bodyPr/>
          <a:lstStyle/>
          <a:p>
            <a:r>
              <a:rPr lang="en-GB" b="1" dirty="0" smtClean="0">
                <a:solidFill>
                  <a:schemeClr val="bg1"/>
                </a:solidFill>
                <a:latin typeface="Algerian" panose="04020705040A02060702" pitchFamily="82" charset="0"/>
              </a:rPr>
              <a:t>	pitta </a:t>
            </a:r>
            <a:r>
              <a:rPr lang="en-GB" b="1" dirty="0">
                <a:solidFill>
                  <a:schemeClr val="bg1"/>
                </a:solidFill>
                <a:latin typeface="Algerian" panose="04020705040A02060702" pitchFamily="82" charset="0"/>
              </a:rPr>
              <a:t>DHOSHA BALANCING MUDRAS</a:t>
            </a:r>
            <a:endParaRPr lang="en-IN" dirty="0"/>
          </a:p>
        </p:txBody>
      </p:sp>
      <p:sp>
        <p:nvSpPr>
          <p:cNvPr id="3" name="Content Placeholder 2"/>
          <p:cNvSpPr>
            <a:spLocks noGrp="1"/>
          </p:cNvSpPr>
          <p:nvPr>
            <p:ph idx="1"/>
          </p:nvPr>
        </p:nvSpPr>
        <p:spPr>
          <a:xfrm>
            <a:off x="775757" y="903112"/>
            <a:ext cx="10271654" cy="5655732"/>
          </a:xfrm>
        </p:spPr>
        <p:txBody>
          <a:bodyPr/>
          <a:lstStyle/>
          <a:p>
            <a:pPr marL="0" indent="0">
              <a:buNone/>
            </a:pPr>
            <a:r>
              <a:rPr lang="pt-BR" sz="2000" b="1" cap="all" dirty="0">
                <a:solidFill>
                  <a:schemeClr val="bg1"/>
                </a:solidFill>
                <a:latin typeface="Algerian" panose="04020705040A02060702" pitchFamily="82" charset="0"/>
                <a:ea typeface="+mj-ea"/>
                <a:cs typeface="+mj-cs"/>
              </a:rPr>
              <a:t>Mudra for Pitta Dosha </a:t>
            </a:r>
            <a:r>
              <a:rPr lang="pt-BR" sz="2000" b="1" cap="all" dirty="0" smtClean="0">
                <a:solidFill>
                  <a:schemeClr val="bg1"/>
                </a:solidFill>
                <a:latin typeface="Algerian" panose="04020705040A02060702" pitchFamily="82" charset="0"/>
                <a:ea typeface="+mj-ea"/>
                <a:cs typeface="+mj-cs"/>
              </a:rPr>
              <a:t>deficiency	                </a:t>
            </a:r>
            <a:r>
              <a:rPr lang="pt-BR" sz="2000" b="1" dirty="0" smtClean="0">
                <a:solidFill>
                  <a:schemeClr val="bg1"/>
                </a:solidFill>
                <a:latin typeface="Algerian" panose="04020705040A02060702" pitchFamily="82" charset="0"/>
              </a:rPr>
              <a:t>Mudra </a:t>
            </a:r>
            <a:r>
              <a:rPr lang="pt-BR" sz="2000" b="1" dirty="0">
                <a:solidFill>
                  <a:schemeClr val="bg1"/>
                </a:solidFill>
                <a:latin typeface="Algerian" panose="04020705040A02060702" pitchFamily="82" charset="0"/>
              </a:rPr>
              <a:t>for </a:t>
            </a:r>
            <a:r>
              <a:rPr lang="pt-BR" sz="2000" b="1" dirty="0" smtClean="0">
                <a:solidFill>
                  <a:schemeClr val="bg1"/>
                </a:solidFill>
                <a:latin typeface="Algerian" panose="04020705040A02060702" pitchFamily="82" charset="0"/>
              </a:rPr>
              <a:t>pitta </a:t>
            </a:r>
            <a:r>
              <a:rPr lang="pt-BR" sz="2000" b="1" dirty="0">
                <a:solidFill>
                  <a:schemeClr val="bg1"/>
                </a:solidFill>
                <a:latin typeface="Algerian" panose="04020705040A02060702" pitchFamily="82" charset="0"/>
              </a:rPr>
              <a:t>Dosha Excess</a:t>
            </a:r>
            <a:br>
              <a:rPr lang="pt-BR" sz="2000" b="1" dirty="0">
                <a:solidFill>
                  <a:schemeClr val="bg1"/>
                </a:solidFill>
                <a:latin typeface="Algerian" panose="04020705040A02060702" pitchFamily="82" charset="0"/>
              </a:rPr>
            </a:br>
            <a:r>
              <a:rPr lang="pt-BR" sz="2000" b="1" dirty="0" smtClean="0">
                <a:solidFill>
                  <a:schemeClr val="bg1"/>
                </a:solidFill>
                <a:latin typeface="Algerian" panose="04020705040A02060702" pitchFamily="82" charset="0"/>
              </a:rPr>
              <a:t>	</a:t>
            </a:r>
            <a:r>
              <a:rPr lang="en-IN" sz="1600" b="1" cap="all" dirty="0" smtClean="0">
                <a:solidFill>
                  <a:schemeClr val="bg1"/>
                </a:solidFill>
                <a:latin typeface="Algerian" panose="04020705040A02060702" pitchFamily="82" charset="0"/>
                <a:ea typeface="+mj-ea"/>
                <a:cs typeface="+mj-cs"/>
              </a:rPr>
              <a:t>Surya </a:t>
            </a:r>
            <a:r>
              <a:rPr lang="en-IN" sz="1600" b="1" cap="all" dirty="0">
                <a:solidFill>
                  <a:schemeClr val="bg1"/>
                </a:solidFill>
                <a:latin typeface="Algerian" panose="04020705040A02060702" pitchFamily="82" charset="0"/>
                <a:ea typeface="+mj-ea"/>
                <a:cs typeface="+mj-cs"/>
              </a:rPr>
              <a:t>mudra</a:t>
            </a:r>
            <a:r>
              <a:rPr lang="en-IN" sz="1600" b="1" cap="all" dirty="0" smtClean="0">
                <a:solidFill>
                  <a:schemeClr val="bg1"/>
                </a:solidFill>
                <a:latin typeface="Algerian" panose="04020705040A02060702" pitchFamily="82" charset="0"/>
                <a:ea typeface="+mj-ea"/>
                <a:cs typeface="+mj-cs"/>
              </a:rPr>
              <a:t>.</a:t>
            </a:r>
            <a:r>
              <a:rPr lang="en-IN" sz="1600" b="1" cap="all" dirty="0">
                <a:solidFill>
                  <a:schemeClr val="bg1"/>
                </a:solidFill>
                <a:latin typeface="Algerian" panose="04020705040A02060702" pitchFamily="82" charset="0"/>
                <a:ea typeface="+mj-ea"/>
                <a:cs typeface="+mj-cs"/>
              </a:rPr>
              <a:t>			</a:t>
            </a:r>
            <a:r>
              <a:rPr lang="en-IN" sz="1600" b="1" cap="all" dirty="0" smtClean="0">
                <a:solidFill>
                  <a:schemeClr val="bg1"/>
                </a:solidFill>
                <a:latin typeface="Algerian" panose="04020705040A02060702" pitchFamily="82" charset="0"/>
                <a:ea typeface="+mj-ea"/>
                <a:cs typeface="+mj-cs"/>
              </a:rPr>
              <a:t>          </a:t>
            </a:r>
            <a:r>
              <a:rPr lang="en-IN" sz="1600" b="1" cap="all" dirty="0" err="1" smtClean="0">
                <a:solidFill>
                  <a:schemeClr val="bg1"/>
                </a:solidFill>
                <a:latin typeface="Algerian" panose="04020705040A02060702" pitchFamily="82" charset="0"/>
                <a:ea typeface="+mj-ea"/>
                <a:cs typeface="+mj-cs"/>
              </a:rPr>
              <a:t>Prana</a:t>
            </a:r>
            <a:r>
              <a:rPr lang="en-IN" sz="1600" b="1" cap="all" dirty="0" smtClean="0">
                <a:solidFill>
                  <a:schemeClr val="bg1"/>
                </a:solidFill>
                <a:latin typeface="Algerian" panose="04020705040A02060702" pitchFamily="82" charset="0"/>
                <a:ea typeface="+mj-ea"/>
                <a:cs typeface="+mj-cs"/>
              </a:rPr>
              <a:t> Mudra	</a:t>
            </a:r>
            <a:r>
              <a:rPr lang="en-IN" sz="1600" b="1" cap="all" dirty="0">
                <a:solidFill>
                  <a:schemeClr val="bg1"/>
                </a:solidFill>
                <a:latin typeface="Algerian" panose="04020705040A02060702" pitchFamily="82" charset="0"/>
                <a:ea typeface="+mj-ea"/>
                <a:cs typeface="+mj-cs"/>
              </a:rPr>
              <a:t>            </a:t>
            </a:r>
            <a:r>
              <a:rPr lang="en-IN" sz="1600" b="1" cap="all" dirty="0" smtClean="0">
                <a:solidFill>
                  <a:schemeClr val="bg1"/>
                </a:solidFill>
                <a:latin typeface="Algerian" panose="04020705040A02060702" pitchFamily="82" charset="0"/>
                <a:ea typeface="+mj-ea"/>
                <a:cs typeface="+mj-cs"/>
              </a:rPr>
              <a:t> </a:t>
            </a:r>
            <a:r>
              <a:rPr lang="en-GB" sz="1600" b="1" cap="all" dirty="0" smtClean="0">
                <a:solidFill>
                  <a:schemeClr val="bg1"/>
                </a:solidFill>
                <a:latin typeface="Algerian" panose="04020705040A02060702" pitchFamily="82" charset="0"/>
                <a:ea typeface="+mj-ea"/>
                <a:cs typeface="+mj-cs"/>
              </a:rPr>
              <a:t>PRITHVI </a:t>
            </a:r>
            <a:r>
              <a:rPr lang="en-GB" sz="1600" b="1" cap="all" dirty="0">
                <a:solidFill>
                  <a:schemeClr val="bg1"/>
                </a:solidFill>
                <a:latin typeface="Algerian" panose="04020705040A02060702" pitchFamily="82" charset="0"/>
                <a:ea typeface="+mj-ea"/>
                <a:cs typeface="+mj-cs"/>
              </a:rPr>
              <a:t>MUDRA </a:t>
            </a:r>
            <a:r>
              <a:rPr lang="en-IN" sz="1600" b="1" cap="all" dirty="0">
                <a:solidFill>
                  <a:schemeClr val="bg1"/>
                </a:solidFill>
                <a:latin typeface="Algerian" panose="04020705040A02060702" pitchFamily="82" charset="0"/>
                <a:ea typeface="+mj-ea"/>
                <a:cs typeface="+mj-cs"/>
              </a:rPr>
              <a:t>	</a:t>
            </a:r>
            <a:r>
              <a:rPr lang="en-IN" sz="1600" b="1" cap="all" dirty="0" smtClean="0">
                <a:solidFill>
                  <a:schemeClr val="bg1"/>
                </a:solidFill>
                <a:latin typeface="Algerian" panose="04020705040A02060702" pitchFamily="82" charset="0"/>
                <a:ea typeface="+mj-ea"/>
                <a:cs typeface="+mj-cs"/>
              </a:rPr>
              <a:t>				</a:t>
            </a:r>
            <a:endParaRPr lang="pt-BR" sz="1600" b="1" cap="all" dirty="0">
              <a:solidFill>
                <a:schemeClr val="bg1"/>
              </a:solidFill>
              <a:latin typeface="Algerian" panose="04020705040A02060702" pitchFamily="82" charset="0"/>
              <a:ea typeface="+mj-ea"/>
              <a:cs typeface="+mj-cs"/>
            </a:endParaRPr>
          </a:p>
          <a:p>
            <a:pPr marL="0" indent="0">
              <a:buNone/>
            </a:pPr>
            <a:endParaRPr lang="en-IN" dirty="0"/>
          </a:p>
        </p:txBody>
      </p:sp>
      <p:pic>
        <p:nvPicPr>
          <p:cNvPr id="4" name="Picture 3"/>
          <p:cNvPicPr>
            <a:picLocks noChangeAspect="1"/>
          </p:cNvPicPr>
          <p:nvPr/>
        </p:nvPicPr>
        <p:blipFill>
          <a:blip r:embed="rId2"/>
          <a:stretch>
            <a:fillRect/>
          </a:stretch>
        </p:blipFill>
        <p:spPr>
          <a:xfrm>
            <a:off x="1322035" y="1698008"/>
            <a:ext cx="2200100" cy="1366273"/>
          </a:xfrm>
          <a:prstGeom prst="rect">
            <a:avLst/>
          </a:prstGeom>
        </p:spPr>
      </p:pic>
      <p:pic>
        <p:nvPicPr>
          <p:cNvPr id="5" name="Picture 4"/>
          <p:cNvPicPr>
            <a:picLocks noChangeAspect="1"/>
          </p:cNvPicPr>
          <p:nvPr/>
        </p:nvPicPr>
        <p:blipFill>
          <a:blip r:embed="rId3"/>
          <a:stretch>
            <a:fillRect/>
          </a:stretch>
        </p:blipFill>
        <p:spPr>
          <a:xfrm>
            <a:off x="5911584" y="1782905"/>
            <a:ext cx="1700931" cy="1296935"/>
          </a:xfrm>
          <a:prstGeom prst="rect">
            <a:avLst/>
          </a:prstGeom>
        </p:spPr>
      </p:pic>
      <p:sp>
        <p:nvSpPr>
          <p:cNvPr id="7" name="Rectangle 6"/>
          <p:cNvSpPr/>
          <p:nvPr/>
        </p:nvSpPr>
        <p:spPr>
          <a:xfrm>
            <a:off x="662868" y="3164681"/>
            <a:ext cx="10497431" cy="3693319"/>
          </a:xfrm>
          <a:prstGeom prst="rect">
            <a:avLst/>
          </a:prstGeom>
        </p:spPr>
        <p:txBody>
          <a:bodyPr wrap="square">
            <a:spAutoFit/>
          </a:bodyPr>
          <a:lstStyle/>
          <a:p>
            <a:r>
              <a:rPr lang="en-GB" b="1" dirty="0" smtClean="0">
                <a:solidFill>
                  <a:schemeClr val="bg1"/>
                </a:solidFill>
              </a:rPr>
              <a:t>SURYA MUDRA : </a:t>
            </a:r>
            <a:r>
              <a:rPr lang="en-GB" dirty="0" smtClean="0"/>
              <a:t>as </a:t>
            </a:r>
            <a:r>
              <a:rPr lang="en-GB" dirty="0"/>
              <a:t>the name depicts, this mudra is related to increasing the </a:t>
            </a:r>
            <a:r>
              <a:rPr lang="en-GB" dirty="0" smtClean="0"/>
              <a:t>fire </a:t>
            </a:r>
            <a:r>
              <a:rPr lang="en-GB" dirty="0"/>
              <a:t>element and decreases the earth element in the </a:t>
            </a:r>
            <a:r>
              <a:rPr lang="en-GB" dirty="0" smtClean="0"/>
              <a:t>body, </a:t>
            </a:r>
            <a:r>
              <a:rPr lang="en-GB" dirty="0"/>
              <a:t>regularizes the metabolism. It improves appetite and digestion</a:t>
            </a:r>
            <a:r>
              <a:rPr lang="en-GB" dirty="0" smtClean="0"/>
              <a:t>. </a:t>
            </a:r>
            <a:r>
              <a:rPr lang="en-GB" dirty="0"/>
              <a:t>it is one of the most recommended mudras for </a:t>
            </a:r>
            <a:r>
              <a:rPr lang="en-GB" dirty="0" smtClean="0"/>
              <a:t>balancing the pitta &amp;  </a:t>
            </a:r>
            <a:r>
              <a:rPr lang="en-GB" dirty="0" err="1"/>
              <a:t>Kapha</a:t>
            </a:r>
            <a:r>
              <a:rPr lang="en-GB" dirty="0"/>
              <a:t> </a:t>
            </a:r>
            <a:r>
              <a:rPr lang="en-GB" dirty="0" err="1"/>
              <a:t>dosha</a:t>
            </a:r>
            <a:r>
              <a:rPr lang="en-GB" dirty="0"/>
              <a:t>. cures indigestion and sleep-related issues, helps in detoxification of the body, aids in weight loss,  stimulates the digestive system, cures thyroid issues. With an increased body temperature, you will also not contract cough and cold frequently. Feelings of coldness, indigestion, cholesterol, swelling are all cured by this mudra. </a:t>
            </a:r>
          </a:p>
          <a:p>
            <a:endParaRPr lang="en-GB" dirty="0" smtClean="0"/>
          </a:p>
          <a:p>
            <a:r>
              <a:rPr lang="en-GB" b="1" dirty="0" smtClean="0">
                <a:solidFill>
                  <a:schemeClr val="bg1"/>
                </a:solidFill>
              </a:rPr>
              <a:t>PRANA MUDRA: </a:t>
            </a:r>
            <a:r>
              <a:rPr lang="en-GB" dirty="0" smtClean="0"/>
              <a:t>helps to treat any </a:t>
            </a:r>
            <a:r>
              <a:rPr lang="en-GB" dirty="0"/>
              <a:t>burning sensation or </a:t>
            </a:r>
            <a:r>
              <a:rPr lang="en-GB" dirty="0" smtClean="0"/>
              <a:t>heat-related, treats foul odour </a:t>
            </a:r>
            <a:r>
              <a:rPr lang="en-GB" dirty="0"/>
              <a:t>due to excess sweat</a:t>
            </a:r>
            <a:r>
              <a:rPr lang="en-GB" dirty="0" smtClean="0"/>
              <a:t>.</a:t>
            </a:r>
            <a:r>
              <a:rPr lang="en-GB" dirty="0"/>
              <a:t> </a:t>
            </a:r>
            <a:r>
              <a:rPr lang="en-GB" dirty="0" smtClean="0"/>
              <a:t>Enables sufficient sleep there by  </a:t>
            </a:r>
            <a:r>
              <a:rPr lang="en-GB" dirty="0"/>
              <a:t>tension, anger, fatigue, forgetfulness, irritability, and other related feelings will get washed away. </a:t>
            </a:r>
            <a:r>
              <a:rPr lang="en-GB" dirty="0" smtClean="0"/>
              <a:t>problems related to </a:t>
            </a:r>
            <a:r>
              <a:rPr lang="en-GB" dirty="0"/>
              <a:t>digestive </a:t>
            </a:r>
            <a:r>
              <a:rPr lang="en-GB" dirty="0" smtClean="0"/>
              <a:t>and </a:t>
            </a:r>
            <a:r>
              <a:rPr lang="en-GB" dirty="0"/>
              <a:t>metabolic activities will also be cured</a:t>
            </a:r>
            <a:r>
              <a:rPr lang="en-GB" dirty="0" smtClean="0"/>
              <a:t>.</a:t>
            </a:r>
          </a:p>
          <a:p>
            <a:r>
              <a:rPr lang="en-GB" b="1" dirty="0" smtClean="0">
                <a:solidFill>
                  <a:schemeClr val="bg1"/>
                </a:solidFill>
              </a:rPr>
              <a:t>PRITHVI MUDRA: </a:t>
            </a:r>
            <a:r>
              <a:rPr lang="en-GB" dirty="0" smtClean="0"/>
              <a:t>ulcers</a:t>
            </a:r>
            <a:r>
              <a:rPr lang="en-GB" dirty="0"/>
              <a:t>, gas problems, inflammation, or fever can be cured by this mudra. It also aids in the healthy glow of the skin</a:t>
            </a:r>
            <a:r>
              <a:rPr lang="en-GB" dirty="0" smtClean="0"/>
              <a:t>.</a:t>
            </a:r>
            <a:r>
              <a:rPr lang="en-GB" dirty="0"/>
              <a:t> you will feel energetic and your stamina and endurance will also be </a:t>
            </a:r>
            <a:r>
              <a:rPr lang="en-GB" dirty="0" smtClean="0"/>
              <a:t>enhanced. Helps in weight gain.</a:t>
            </a:r>
            <a:endParaRPr lang="en-IN" dirty="0"/>
          </a:p>
        </p:txBody>
      </p:sp>
      <p:pic>
        <p:nvPicPr>
          <p:cNvPr id="11" name="Picture 10"/>
          <p:cNvPicPr>
            <a:picLocks noChangeAspect="1"/>
          </p:cNvPicPr>
          <p:nvPr/>
        </p:nvPicPr>
        <p:blipFill>
          <a:blip r:embed="rId4"/>
          <a:stretch>
            <a:fillRect/>
          </a:stretch>
        </p:blipFill>
        <p:spPr>
          <a:xfrm>
            <a:off x="8357736" y="1774509"/>
            <a:ext cx="1944453" cy="1296935"/>
          </a:xfrm>
          <a:prstGeom prst="rect">
            <a:avLst/>
          </a:prstGeom>
        </p:spPr>
      </p:pic>
    </p:spTree>
    <p:extLst>
      <p:ext uri="{BB962C8B-B14F-4D97-AF65-F5344CB8AC3E}">
        <p14:creationId xmlns:p14="http://schemas.microsoft.com/office/powerpoint/2010/main" val="975841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9"/>
            <a:ext cx="9905998" cy="645838"/>
          </a:xfrm>
        </p:spPr>
        <p:txBody>
          <a:bodyPr/>
          <a:lstStyle/>
          <a:p>
            <a:r>
              <a:rPr lang="en-GB" b="1" dirty="0" err="1" smtClean="0">
                <a:solidFill>
                  <a:schemeClr val="bg1"/>
                </a:solidFill>
                <a:latin typeface="Algerian" panose="04020705040A02060702" pitchFamily="82" charset="0"/>
              </a:rPr>
              <a:t>kapha</a:t>
            </a:r>
            <a:r>
              <a:rPr lang="en-GB" b="1" dirty="0" smtClean="0">
                <a:solidFill>
                  <a:schemeClr val="bg1"/>
                </a:solidFill>
                <a:latin typeface="Algerian" panose="04020705040A02060702" pitchFamily="82" charset="0"/>
              </a:rPr>
              <a:t> </a:t>
            </a:r>
            <a:r>
              <a:rPr lang="en-GB" b="1" dirty="0">
                <a:solidFill>
                  <a:schemeClr val="bg1"/>
                </a:solidFill>
                <a:latin typeface="Algerian" panose="04020705040A02060702" pitchFamily="82" charset="0"/>
              </a:rPr>
              <a:t>DHOSHA BALANCING MUDRAS</a:t>
            </a:r>
            <a:endParaRPr lang="en-IN" dirty="0"/>
          </a:p>
        </p:txBody>
      </p:sp>
      <p:sp>
        <p:nvSpPr>
          <p:cNvPr id="3" name="Content Placeholder 2"/>
          <p:cNvSpPr>
            <a:spLocks noGrp="1"/>
          </p:cNvSpPr>
          <p:nvPr>
            <p:ph idx="1"/>
          </p:nvPr>
        </p:nvSpPr>
        <p:spPr>
          <a:xfrm>
            <a:off x="1141412" y="1162756"/>
            <a:ext cx="9905999" cy="5565422"/>
          </a:xfrm>
        </p:spPr>
        <p:txBody>
          <a:bodyPr>
            <a:normAutofit fontScale="62500" lnSpcReduction="20000"/>
          </a:bodyPr>
          <a:lstStyle/>
          <a:p>
            <a:r>
              <a:rPr lang="pt-BR" sz="2600" b="1" cap="all" dirty="0" smtClean="0">
                <a:solidFill>
                  <a:schemeClr val="bg1"/>
                </a:solidFill>
                <a:latin typeface="Algerian" panose="04020705040A02060702" pitchFamily="82" charset="0"/>
                <a:ea typeface="+mj-ea"/>
                <a:cs typeface="+mj-cs"/>
              </a:rPr>
              <a:t>Mudra </a:t>
            </a:r>
            <a:r>
              <a:rPr lang="pt-BR" sz="2600" b="1" cap="all" dirty="0">
                <a:solidFill>
                  <a:schemeClr val="bg1"/>
                </a:solidFill>
                <a:latin typeface="Algerian" panose="04020705040A02060702" pitchFamily="82" charset="0"/>
                <a:ea typeface="+mj-ea"/>
                <a:cs typeface="+mj-cs"/>
              </a:rPr>
              <a:t>for KAPHA Dosha deficiency	 </a:t>
            </a:r>
            <a:r>
              <a:rPr lang="pt-BR" sz="2600" b="1" cap="all" dirty="0" smtClean="0">
                <a:solidFill>
                  <a:schemeClr val="bg1"/>
                </a:solidFill>
                <a:latin typeface="Algerian" panose="04020705040A02060702" pitchFamily="82" charset="0"/>
                <a:ea typeface="+mj-ea"/>
                <a:cs typeface="+mj-cs"/>
              </a:rPr>
              <a:t>      Mudra </a:t>
            </a:r>
            <a:r>
              <a:rPr lang="pt-BR" sz="2600" b="1" cap="all" dirty="0">
                <a:solidFill>
                  <a:schemeClr val="bg1"/>
                </a:solidFill>
                <a:latin typeface="Algerian" panose="04020705040A02060702" pitchFamily="82" charset="0"/>
                <a:ea typeface="+mj-ea"/>
                <a:cs typeface="+mj-cs"/>
              </a:rPr>
              <a:t>for </a:t>
            </a:r>
            <a:r>
              <a:rPr lang="pt-BR" sz="2600" b="1" cap="all" dirty="0" smtClean="0">
                <a:solidFill>
                  <a:schemeClr val="bg1"/>
                </a:solidFill>
                <a:latin typeface="Algerian" panose="04020705040A02060702" pitchFamily="82" charset="0"/>
                <a:ea typeface="+mj-ea"/>
                <a:cs typeface="+mj-cs"/>
              </a:rPr>
              <a:t>KAPHA </a:t>
            </a:r>
            <a:r>
              <a:rPr lang="pt-BR" sz="2600" b="1" cap="all" dirty="0">
                <a:solidFill>
                  <a:schemeClr val="bg1"/>
                </a:solidFill>
                <a:latin typeface="Algerian" panose="04020705040A02060702" pitchFamily="82" charset="0"/>
                <a:ea typeface="+mj-ea"/>
                <a:cs typeface="+mj-cs"/>
              </a:rPr>
              <a:t>Dosha </a:t>
            </a:r>
            <a:r>
              <a:rPr lang="pt-BR" sz="2600" b="1" cap="all" dirty="0" smtClean="0">
                <a:solidFill>
                  <a:schemeClr val="bg1"/>
                </a:solidFill>
                <a:latin typeface="Algerian" panose="04020705040A02060702" pitchFamily="82" charset="0"/>
                <a:ea typeface="+mj-ea"/>
                <a:cs typeface="+mj-cs"/>
              </a:rPr>
              <a:t>Excess</a:t>
            </a:r>
            <a:br>
              <a:rPr lang="pt-BR" sz="2600" b="1" cap="all" dirty="0" smtClean="0">
                <a:solidFill>
                  <a:schemeClr val="bg1"/>
                </a:solidFill>
                <a:latin typeface="Algerian" panose="04020705040A02060702" pitchFamily="82" charset="0"/>
                <a:ea typeface="+mj-ea"/>
                <a:cs typeface="+mj-cs"/>
              </a:rPr>
            </a:br>
            <a:endParaRPr lang="pt-BR" sz="2600" b="1" cap="all" dirty="0" smtClean="0">
              <a:solidFill>
                <a:schemeClr val="bg1"/>
              </a:solidFill>
              <a:latin typeface="Algerian" panose="04020705040A02060702" pitchFamily="82" charset="0"/>
              <a:ea typeface="+mj-ea"/>
              <a:cs typeface="+mj-cs"/>
            </a:endParaRPr>
          </a:p>
          <a:p>
            <a:pPr marL="0" indent="0">
              <a:buNone/>
            </a:pPr>
            <a:r>
              <a:rPr lang="en-GB" sz="2600" b="1" cap="all" dirty="0" smtClean="0">
                <a:solidFill>
                  <a:schemeClr val="bg1"/>
                </a:solidFill>
                <a:latin typeface="Algerian" panose="04020705040A02060702" pitchFamily="82" charset="0"/>
                <a:ea typeface="+mj-ea"/>
                <a:cs typeface="+mj-cs"/>
              </a:rPr>
              <a:t>       SAMANA MUDRA</a:t>
            </a:r>
            <a:r>
              <a:rPr lang="en-GB" sz="2600" b="1" dirty="0">
                <a:solidFill>
                  <a:schemeClr val="bg1"/>
                </a:solidFill>
              </a:rPr>
              <a:t> </a:t>
            </a:r>
            <a:r>
              <a:rPr lang="en-GB" sz="2600" b="1" dirty="0" smtClean="0">
                <a:solidFill>
                  <a:schemeClr val="bg1"/>
                </a:solidFill>
              </a:rPr>
              <a:t>                                    </a:t>
            </a:r>
            <a:r>
              <a:rPr lang="en-IN" sz="2600" b="1" cap="all" dirty="0" smtClean="0">
                <a:solidFill>
                  <a:schemeClr val="bg1"/>
                </a:solidFill>
                <a:latin typeface="Algerian" panose="04020705040A02060702" pitchFamily="82" charset="0"/>
                <a:ea typeface="+mj-ea"/>
                <a:cs typeface="+mj-cs"/>
              </a:rPr>
              <a:t>VARUNA MUDRA                          SURYA MUDRA</a:t>
            </a:r>
            <a:endParaRPr lang="en-IN" sz="2600" b="1" cap="all" dirty="0">
              <a:solidFill>
                <a:schemeClr val="bg1"/>
              </a:solidFill>
              <a:latin typeface="Algerian" panose="04020705040A02060702" pitchFamily="82" charset="0"/>
              <a:ea typeface="+mj-ea"/>
              <a:cs typeface="+mj-cs"/>
            </a:endParaRPr>
          </a:p>
          <a:p>
            <a:endParaRPr lang="en-IN" sz="2600" b="1" dirty="0"/>
          </a:p>
          <a:p>
            <a:endParaRPr lang="en-GB" dirty="0" smtClean="0"/>
          </a:p>
          <a:p>
            <a:endParaRPr lang="en-GB" dirty="0"/>
          </a:p>
          <a:p>
            <a:pPr marL="0" indent="0">
              <a:buNone/>
            </a:pPr>
            <a:endParaRPr lang="en-GB" sz="1800" b="1" dirty="0" smtClean="0">
              <a:solidFill>
                <a:schemeClr val="bg1"/>
              </a:solidFill>
            </a:endParaRPr>
          </a:p>
          <a:p>
            <a:pPr marL="0" indent="0">
              <a:buNone/>
            </a:pPr>
            <a:endParaRPr lang="en-GB" sz="2100" b="1" dirty="0" smtClean="0">
              <a:solidFill>
                <a:schemeClr val="bg1"/>
              </a:solidFill>
            </a:endParaRPr>
          </a:p>
          <a:p>
            <a:pPr marL="0" indent="0">
              <a:buNone/>
            </a:pPr>
            <a:endParaRPr lang="en-GB" sz="2900" b="1" dirty="0" smtClean="0">
              <a:solidFill>
                <a:schemeClr val="bg1"/>
              </a:solidFill>
            </a:endParaRPr>
          </a:p>
          <a:p>
            <a:pPr marL="0" indent="0">
              <a:buNone/>
            </a:pPr>
            <a:r>
              <a:rPr lang="en-GB" sz="2900" b="1" dirty="0" smtClean="0">
                <a:solidFill>
                  <a:schemeClr val="bg1"/>
                </a:solidFill>
              </a:rPr>
              <a:t>SAMANA </a:t>
            </a:r>
            <a:r>
              <a:rPr lang="en-GB" sz="2900" b="1" dirty="0">
                <a:solidFill>
                  <a:schemeClr val="bg1"/>
                </a:solidFill>
              </a:rPr>
              <a:t>MUDRA : </a:t>
            </a:r>
            <a:r>
              <a:rPr lang="en-GB" sz="2900" dirty="0"/>
              <a:t>This mudra is known to balance the energies of the three </a:t>
            </a:r>
            <a:r>
              <a:rPr lang="en-GB" sz="2900" dirty="0" err="1"/>
              <a:t>doshas</a:t>
            </a:r>
            <a:r>
              <a:rPr lang="en-GB" sz="2900" dirty="0"/>
              <a:t> or tri-</a:t>
            </a:r>
            <a:r>
              <a:rPr lang="en-GB" sz="2900" dirty="0" err="1"/>
              <a:t>doshas</a:t>
            </a:r>
            <a:r>
              <a:rPr lang="en-GB" sz="2900" dirty="0"/>
              <a:t> with its healing abilities. It will strengthen your body from the inside out hence this mudra can also be performed in conjunction with the other mudras.</a:t>
            </a:r>
          </a:p>
          <a:p>
            <a:pPr marL="0" indent="0">
              <a:buNone/>
            </a:pPr>
            <a:r>
              <a:rPr lang="en-GB" sz="2900" b="1" dirty="0" smtClean="0">
                <a:solidFill>
                  <a:schemeClr val="bg1"/>
                </a:solidFill>
              </a:rPr>
              <a:t>VARUNA </a:t>
            </a:r>
            <a:r>
              <a:rPr lang="en-GB" sz="2900" b="1" dirty="0">
                <a:solidFill>
                  <a:schemeClr val="bg1"/>
                </a:solidFill>
              </a:rPr>
              <a:t>MUDRA : </a:t>
            </a:r>
            <a:r>
              <a:rPr lang="en-GB" sz="2900" dirty="0"/>
              <a:t>the water element in your body will increase, This mudra is  best for issues of itchiness on skin or eyes. It helps in reducing cholesterol and promotes glowing skin. Feelings of internal burning will also reduce as it decreases the fire element in the body. If you have a fever, this mudra is beneficial as the increased water element will help in cooling down your temperature. </a:t>
            </a:r>
            <a:endParaRPr lang="en-IN" sz="2900" dirty="0"/>
          </a:p>
        </p:txBody>
      </p:sp>
      <p:pic>
        <p:nvPicPr>
          <p:cNvPr id="4" name="Picture 3"/>
          <p:cNvPicPr>
            <a:picLocks noChangeAspect="1"/>
          </p:cNvPicPr>
          <p:nvPr/>
        </p:nvPicPr>
        <p:blipFill>
          <a:blip r:embed="rId2"/>
          <a:stretch>
            <a:fillRect/>
          </a:stretch>
        </p:blipFill>
        <p:spPr>
          <a:xfrm>
            <a:off x="5078411" y="2144307"/>
            <a:ext cx="1614311" cy="1369909"/>
          </a:xfrm>
          <a:prstGeom prst="rect">
            <a:avLst/>
          </a:prstGeom>
        </p:spPr>
      </p:pic>
      <p:pic>
        <p:nvPicPr>
          <p:cNvPr id="8" name="Picture 7"/>
          <p:cNvPicPr>
            <a:picLocks noChangeAspect="1"/>
          </p:cNvPicPr>
          <p:nvPr/>
        </p:nvPicPr>
        <p:blipFill>
          <a:blip r:embed="rId3"/>
          <a:stretch>
            <a:fillRect/>
          </a:stretch>
        </p:blipFill>
        <p:spPr>
          <a:xfrm>
            <a:off x="7851104" y="2144309"/>
            <a:ext cx="1631562" cy="1369907"/>
          </a:xfrm>
          <a:prstGeom prst="rect">
            <a:avLst/>
          </a:prstGeom>
        </p:spPr>
      </p:pic>
      <p:pic>
        <p:nvPicPr>
          <p:cNvPr id="10" name="Picture 9"/>
          <p:cNvPicPr>
            <a:picLocks noChangeAspect="1"/>
          </p:cNvPicPr>
          <p:nvPr/>
        </p:nvPicPr>
        <p:blipFill>
          <a:blip r:embed="rId4"/>
          <a:stretch>
            <a:fillRect/>
          </a:stretch>
        </p:blipFill>
        <p:spPr>
          <a:xfrm>
            <a:off x="1367188" y="2042707"/>
            <a:ext cx="1901857" cy="1389115"/>
          </a:xfrm>
          <a:prstGeom prst="rect">
            <a:avLst/>
          </a:prstGeom>
        </p:spPr>
      </p:pic>
    </p:spTree>
    <p:extLst>
      <p:ext uri="{BB962C8B-B14F-4D97-AF65-F5344CB8AC3E}">
        <p14:creationId xmlns:p14="http://schemas.microsoft.com/office/powerpoint/2010/main" val="28204671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785" y="185776"/>
            <a:ext cx="9905998" cy="959786"/>
          </a:xfrm>
        </p:spPr>
        <p:txBody>
          <a:bodyPr>
            <a:normAutofit fontScale="90000"/>
          </a:bodyPr>
          <a:lstStyle/>
          <a:p>
            <a:r>
              <a:rPr lang="en-GB" dirty="0" smtClean="0"/>
              <a:t>       </a:t>
            </a:r>
            <a:br>
              <a:rPr lang="en-GB" dirty="0" smtClean="0"/>
            </a:br>
            <a:r>
              <a:rPr lang="en-GB" dirty="0"/>
              <a:t/>
            </a:r>
            <a:br>
              <a:rPr lang="en-GB" dirty="0"/>
            </a:br>
            <a:r>
              <a:rPr lang="en-GB" dirty="0" smtClean="0"/>
              <a:t/>
            </a:r>
            <a:br>
              <a:rPr lang="en-GB" dirty="0" smtClean="0"/>
            </a:br>
            <a:r>
              <a:rPr lang="en-GB" dirty="0"/>
              <a:t> </a:t>
            </a:r>
            <a:r>
              <a:rPr lang="en-GB" dirty="0" smtClean="0"/>
              <a:t>            </a:t>
            </a:r>
            <a:r>
              <a:rPr lang="en-GB" sz="4000" b="1" dirty="0">
                <a:solidFill>
                  <a:schemeClr val="bg1"/>
                </a:solidFill>
                <a:latin typeface="Algerian" panose="04020705040A02060702" pitchFamily="82" charset="0"/>
              </a:rPr>
              <a:t/>
            </a:r>
            <a:br>
              <a:rPr lang="en-GB" sz="4000" b="1" dirty="0">
                <a:solidFill>
                  <a:schemeClr val="bg1"/>
                </a:solidFill>
                <a:latin typeface="Algerian" panose="04020705040A02060702" pitchFamily="82" charset="0"/>
              </a:rPr>
            </a:br>
            <a:r>
              <a:rPr lang="en-GB" sz="4000" b="1" dirty="0">
                <a:solidFill>
                  <a:schemeClr val="bg1"/>
                </a:solidFill>
                <a:latin typeface="Algerian" panose="04020705040A02060702" pitchFamily="82" charset="0"/>
              </a:rPr>
              <a:t/>
            </a:r>
            <a:br>
              <a:rPr lang="en-GB" sz="4000" b="1" dirty="0">
                <a:solidFill>
                  <a:schemeClr val="bg1"/>
                </a:solidFill>
                <a:latin typeface="Algerian" panose="04020705040A02060702" pitchFamily="82" charset="0"/>
              </a:rPr>
            </a:br>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t>
            </a:r>
            <a:r>
              <a:rPr lang="en-GB" b="1" dirty="0" smtClean="0">
                <a:solidFill>
                  <a:schemeClr val="bg1"/>
                </a:solidFill>
                <a:latin typeface="Algerian" panose="04020705040A02060702" pitchFamily="82" charset="0"/>
              </a:rPr>
              <a:t>MUDRAS </a:t>
            </a:r>
            <a:r>
              <a:rPr lang="en-GB" b="1" dirty="0">
                <a:solidFill>
                  <a:schemeClr val="bg1"/>
                </a:solidFill>
                <a:latin typeface="Algerian" panose="04020705040A02060702" pitchFamily="82" charset="0"/>
              </a:rPr>
              <a:t>FOR COMMON </a:t>
            </a:r>
            <a:r>
              <a:rPr lang="en-GB" b="1" dirty="0" smtClean="0">
                <a:solidFill>
                  <a:schemeClr val="bg1"/>
                </a:solidFill>
                <a:latin typeface="Algerian" panose="04020705040A02060702" pitchFamily="82" charset="0"/>
              </a:rPr>
              <a:t>AILMENTS</a:t>
            </a:r>
            <a:r>
              <a:rPr lang="en-GB" dirty="0" smtClean="0"/>
              <a:t/>
            </a:r>
            <a:br>
              <a:rPr lang="en-GB" dirty="0" smtClean="0"/>
            </a:br>
            <a:r>
              <a:rPr lang="en-GB" sz="1800" b="1" dirty="0" smtClean="0">
                <a:solidFill>
                  <a:schemeClr val="bg1"/>
                </a:solidFill>
                <a:latin typeface="Algerian" panose="04020705040A02060702" pitchFamily="82" charset="0"/>
              </a:rPr>
              <a:t>BACK PAIN  </a:t>
            </a:r>
            <a:r>
              <a:rPr lang="en-GB" sz="2200" dirty="0" smtClean="0"/>
              <a:t>              </a:t>
            </a:r>
            <a:r>
              <a:rPr lang="en-GB" sz="1800" b="1" dirty="0" smtClean="0">
                <a:solidFill>
                  <a:schemeClr val="bg1"/>
                </a:solidFill>
                <a:latin typeface="Algerian" panose="04020705040A02060702" pitchFamily="82" charset="0"/>
              </a:rPr>
              <a:t>HEADACHE                   THYROID  	        </a:t>
            </a:r>
            <a:r>
              <a:rPr lang="en-GB" sz="1800" b="1" dirty="0" smtClean="0">
                <a:solidFill>
                  <a:schemeClr val="bg1"/>
                </a:solidFill>
                <a:latin typeface="Algerian" panose="04020705040A02060702" pitchFamily="82" charset="0"/>
              </a:rPr>
              <a:t>women health                      INSOMNIA</a:t>
            </a: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a:solidFill>
                  <a:schemeClr val="bg1"/>
                </a:solidFill>
                <a:latin typeface="Algerian" panose="04020705040A02060702" pitchFamily="82" charset="0"/>
              </a:rPr>
              <a:t/>
            </a:r>
            <a:br>
              <a:rPr lang="en-GB" sz="1800" b="1" dirty="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CONCENTRATION</a:t>
            </a:r>
            <a:r>
              <a:rPr lang="en-GB" sz="1800" b="1" dirty="0">
                <a:solidFill>
                  <a:schemeClr val="bg1"/>
                </a:solidFill>
                <a:latin typeface="Algerian" panose="04020705040A02060702" pitchFamily="82" charset="0"/>
              </a:rPr>
              <a:t>	STRESS &amp; ANXIETY 	</a:t>
            </a:r>
            <a:r>
              <a:rPr lang="en-GB" sz="1800" b="1" dirty="0" smtClean="0">
                <a:solidFill>
                  <a:schemeClr val="bg1"/>
                </a:solidFill>
                <a:latin typeface="Algerian" panose="04020705040A02060702" pitchFamily="82" charset="0"/>
              </a:rPr>
              <a:t>diabetes	high </a:t>
            </a:r>
            <a:r>
              <a:rPr lang="en-GB" sz="1800" b="1" dirty="0" err="1" smtClean="0">
                <a:solidFill>
                  <a:schemeClr val="bg1"/>
                </a:solidFill>
                <a:latin typeface="Algerian" panose="04020705040A02060702" pitchFamily="82" charset="0"/>
              </a:rPr>
              <a:t>bp</a:t>
            </a:r>
            <a:r>
              <a:rPr lang="en-GB" sz="1800" b="1" dirty="0" smtClean="0">
                <a:solidFill>
                  <a:schemeClr val="bg1"/>
                </a:solidFill>
                <a:latin typeface="Algerian" panose="04020705040A02060702" pitchFamily="82" charset="0"/>
              </a:rPr>
              <a:t>		   low </a:t>
            </a:r>
            <a:r>
              <a:rPr lang="en-GB" sz="1800" b="1" dirty="0" err="1" smtClean="0">
                <a:solidFill>
                  <a:schemeClr val="bg1"/>
                </a:solidFill>
                <a:latin typeface="Algerian" panose="04020705040A02060702" pitchFamily="82" charset="0"/>
              </a:rPr>
              <a:t>bp</a:t>
            </a:r>
            <a:r>
              <a:rPr lang="en-GB" sz="1800" b="1" dirty="0" smtClean="0">
                <a:solidFill>
                  <a:schemeClr val="bg1"/>
                </a:solidFill>
                <a:latin typeface="Algerian" panose="04020705040A02060702" pitchFamily="82" charset="0"/>
              </a:rPr>
              <a:t>	</a:t>
            </a:r>
            <a:r>
              <a:rPr lang="en-GB" sz="1800" b="1" dirty="0">
                <a:solidFill>
                  <a:schemeClr val="bg1"/>
                </a:solidFill>
                <a:latin typeface="Algerian" panose="04020705040A02060702" pitchFamily="82" charset="0"/>
              </a:rPr>
              <a:t/>
            </a:r>
            <a:br>
              <a:rPr lang="en-GB" sz="1800" b="1" dirty="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a:solidFill>
                  <a:schemeClr val="bg1"/>
                </a:solidFill>
                <a:latin typeface="Algerian" panose="04020705040A02060702" pitchFamily="82" charset="0"/>
              </a:rPr>
              <a:t/>
            </a:r>
            <a:br>
              <a:rPr lang="en-GB" sz="1800" b="1" dirty="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800" b="1" dirty="0">
                <a:solidFill>
                  <a:schemeClr val="bg1"/>
                </a:solidFill>
                <a:latin typeface="Algerian" panose="04020705040A02060702" pitchFamily="82" charset="0"/>
              </a:rPr>
              <a:t/>
            </a:r>
            <a:br>
              <a:rPr lang="en-GB" sz="1800" b="1" dirty="0">
                <a:solidFill>
                  <a:schemeClr val="bg1"/>
                </a:solidFill>
                <a:latin typeface="Algerian" panose="04020705040A02060702" pitchFamily="82" charset="0"/>
              </a:rPr>
            </a:br>
            <a:r>
              <a:rPr lang="en-GB" sz="1800" b="1" dirty="0" smtClean="0">
                <a:solidFill>
                  <a:schemeClr val="bg1"/>
                </a:solidFill>
                <a:latin typeface="Algerian" panose="04020705040A02060702" pitchFamily="82" charset="0"/>
              </a:rPr>
              <a:t>                          </a:t>
            </a:r>
            <a:r>
              <a:rPr lang="en-GB" dirty="0" smtClean="0"/>
              <a:t/>
            </a:r>
            <a:br>
              <a:rPr lang="en-GB" dirty="0" smtClean="0"/>
            </a:br>
            <a:endParaRPr lang="en-IN" dirty="0"/>
          </a:p>
        </p:txBody>
      </p:sp>
      <p:pic>
        <p:nvPicPr>
          <p:cNvPr id="6" name="Content Placeholder 5"/>
          <p:cNvPicPr>
            <a:picLocks noGrp="1" noChangeAspect="1"/>
          </p:cNvPicPr>
          <p:nvPr>
            <p:ph idx="1"/>
          </p:nvPr>
        </p:nvPicPr>
        <p:blipFill>
          <a:blip r:embed="rId2"/>
          <a:stretch>
            <a:fillRect/>
          </a:stretch>
        </p:blipFill>
        <p:spPr>
          <a:xfrm>
            <a:off x="686225" y="1710129"/>
            <a:ext cx="2017165" cy="1345377"/>
          </a:xfrm>
          <a:prstGeom prst="rect">
            <a:avLst/>
          </a:prstGeom>
        </p:spPr>
      </p:pic>
      <p:pic>
        <p:nvPicPr>
          <p:cNvPr id="7" name="Picture 6"/>
          <p:cNvPicPr>
            <a:picLocks noChangeAspect="1"/>
          </p:cNvPicPr>
          <p:nvPr/>
        </p:nvPicPr>
        <p:blipFill>
          <a:blip r:embed="rId3"/>
          <a:stretch>
            <a:fillRect/>
          </a:stretch>
        </p:blipFill>
        <p:spPr>
          <a:xfrm>
            <a:off x="2849505" y="1673201"/>
            <a:ext cx="1961313" cy="1445690"/>
          </a:xfrm>
          <a:prstGeom prst="rect">
            <a:avLst/>
          </a:prstGeom>
        </p:spPr>
      </p:pic>
      <p:pic>
        <p:nvPicPr>
          <p:cNvPr id="9" name="Picture 8"/>
          <p:cNvPicPr>
            <a:picLocks noChangeAspect="1"/>
          </p:cNvPicPr>
          <p:nvPr/>
        </p:nvPicPr>
        <p:blipFill rotWithShape="1">
          <a:blip r:embed="rId4"/>
          <a:srcRect l="-1" t="21461" r="993" b="40393"/>
          <a:stretch/>
        </p:blipFill>
        <p:spPr>
          <a:xfrm>
            <a:off x="6879592" y="1679606"/>
            <a:ext cx="2111635" cy="1406422"/>
          </a:xfrm>
          <a:prstGeom prst="rect">
            <a:avLst/>
          </a:prstGeom>
        </p:spPr>
      </p:pic>
      <p:pic>
        <p:nvPicPr>
          <p:cNvPr id="10" name="Picture 9"/>
          <p:cNvPicPr>
            <a:picLocks noChangeAspect="1"/>
          </p:cNvPicPr>
          <p:nvPr/>
        </p:nvPicPr>
        <p:blipFill rotWithShape="1">
          <a:blip r:embed="rId5"/>
          <a:srcRect l="5911" t="28015" r="237" b="-711"/>
          <a:stretch/>
        </p:blipFill>
        <p:spPr>
          <a:xfrm>
            <a:off x="873872" y="3659759"/>
            <a:ext cx="1942346" cy="1504514"/>
          </a:xfrm>
          <a:prstGeom prst="rect">
            <a:avLst/>
          </a:prstGeom>
        </p:spPr>
      </p:pic>
      <p:pic>
        <p:nvPicPr>
          <p:cNvPr id="11" name="Picture 10"/>
          <p:cNvPicPr>
            <a:picLocks noChangeAspect="1"/>
          </p:cNvPicPr>
          <p:nvPr/>
        </p:nvPicPr>
        <p:blipFill rotWithShape="1">
          <a:blip r:embed="rId6"/>
          <a:srcRect l="9441" t="1821" r="7859" b="13372"/>
          <a:stretch/>
        </p:blipFill>
        <p:spPr>
          <a:xfrm>
            <a:off x="9299413" y="1657488"/>
            <a:ext cx="1427519" cy="1463888"/>
          </a:xfrm>
          <a:prstGeom prst="rect">
            <a:avLst/>
          </a:prstGeom>
        </p:spPr>
      </p:pic>
      <p:pic>
        <p:nvPicPr>
          <p:cNvPr id="12" name="Picture 11"/>
          <p:cNvPicPr>
            <a:picLocks noChangeAspect="1"/>
          </p:cNvPicPr>
          <p:nvPr/>
        </p:nvPicPr>
        <p:blipFill rotWithShape="1">
          <a:blip r:embed="rId7"/>
          <a:srcRect l="12568" t="4520" r="64815" b="58607"/>
          <a:stretch/>
        </p:blipFill>
        <p:spPr>
          <a:xfrm>
            <a:off x="2954796" y="3646530"/>
            <a:ext cx="1961313" cy="1504514"/>
          </a:xfrm>
          <a:prstGeom prst="rect">
            <a:avLst/>
          </a:prstGeom>
        </p:spPr>
      </p:pic>
      <p:pic>
        <p:nvPicPr>
          <p:cNvPr id="14" name="Picture 13"/>
          <p:cNvPicPr>
            <a:picLocks noChangeAspect="1"/>
          </p:cNvPicPr>
          <p:nvPr/>
        </p:nvPicPr>
        <p:blipFill rotWithShape="1">
          <a:blip r:embed="rId8"/>
          <a:srcRect l="1" t="19245" r="-252" b="7273"/>
          <a:stretch/>
        </p:blipFill>
        <p:spPr>
          <a:xfrm>
            <a:off x="5091789" y="3633301"/>
            <a:ext cx="1787803" cy="1504514"/>
          </a:xfrm>
          <a:prstGeom prst="rect">
            <a:avLst/>
          </a:prstGeom>
        </p:spPr>
      </p:pic>
      <p:pic>
        <p:nvPicPr>
          <p:cNvPr id="15" name="Picture 14"/>
          <p:cNvPicPr>
            <a:picLocks noChangeAspect="1"/>
          </p:cNvPicPr>
          <p:nvPr/>
        </p:nvPicPr>
        <p:blipFill>
          <a:blip r:embed="rId9"/>
          <a:stretch>
            <a:fillRect/>
          </a:stretch>
        </p:blipFill>
        <p:spPr>
          <a:xfrm>
            <a:off x="7016001" y="3633301"/>
            <a:ext cx="1858910" cy="1504514"/>
          </a:xfrm>
          <a:prstGeom prst="rect">
            <a:avLst/>
          </a:prstGeom>
        </p:spPr>
      </p:pic>
      <p:pic>
        <p:nvPicPr>
          <p:cNvPr id="17" name="Picture 16"/>
          <p:cNvPicPr>
            <a:picLocks noChangeAspect="1"/>
          </p:cNvPicPr>
          <p:nvPr/>
        </p:nvPicPr>
        <p:blipFill rotWithShape="1">
          <a:blip r:embed="rId10"/>
          <a:srcRect l="13854" t="22832" b="-93"/>
          <a:stretch/>
        </p:blipFill>
        <p:spPr>
          <a:xfrm>
            <a:off x="9127636" y="3633301"/>
            <a:ext cx="1771074" cy="1504514"/>
          </a:xfrm>
          <a:prstGeom prst="rect">
            <a:avLst/>
          </a:prstGeom>
        </p:spPr>
      </p:pic>
      <p:pic>
        <p:nvPicPr>
          <p:cNvPr id="16" name="Picture 15"/>
          <p:cNvPicPr>
            <a:picLocks noChangeAspect="1"/>
          </p:cNvPicPr>
          <p:nvPr/>
        </p:nvPicPr>
        <p:blipFill>
          <a:blip r:embed="rId11"/>
          <a:stretch>
            <a:fillRect/>
          </a:stretch>
        </p:blipFill>
        <p:spPr>
          <a:xfrm>
            <a:off x="5026364" y="1700097"/>
            <a:ext cx="1774090" cy="1365440"/>
          </a:xfrm>
          <a:prstGeom prst="rect">
            <a:avLst/>
          </a:prstGeom>
        </p:spPr>
      </p:pic>
    </p:spTree>
    <p:extLst>
      <p:ext uri="{BB962C8B-B14F-4D97-AF65-F5344CB8AC3E}">
        <p14:creationId xmlns:p14="http://schemas.microsoft.com/office/powerpoint/2010/main" val="1027671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1600"/>
            <a:ext cx="9905998" cy="891822"/>
          </a:xfrm>
        </p:spPr>
        <p:txBody>
          <a:bodyPr>
            <a:normAutofit fontScale="90000"/>
          </a:bodyPr>
          <a:lstStyle/>
          <a:p>
            <a:r>
              <a:rPr lang="en-GB" b="1" dirty="0" smtClean="0">
                <a:solidFill>
                  <a:schemeClr val="bg1"/>
                </a:solidFill>
                <a:latin typeface="Algerian" panose="04020705040A02060702" pitchFamily="82" charset="0"/>
              </a:rPr>
              <a:t>      </a:t>
            </a:r>
            <a:br>
              <a:rPr lang="en-GB" b="1" dirty="0" smtClean="0">
                <a:solidFill>
                  <a:schemeClr val="bg1"/>
                </a:solidFill>
                <a:latin typeface="Algerian" panose="04020705040A02060702" pitchFamily="82" charset="0"/>
              </a:rPr>
            </a:br>
            <a:r>
              <a:rPr lang="en-GB" b="1" dirty="0">
                <a:solidFill>
                  <a:schemeClr val="bg1"/>
                </a:solidFill>
                <a:latin typeface="Algerian" panose="04020705040A02060702" pitchFamily="82" charset="0"/>
              </a:rPr>
              <a:t/>
            </a:r>
            <a:br>
              <a:rPr lang="en-GB" b="1" dirty="0">
                <a:solidFill>
                  <a:schemeClr val="bg1"/>
                </a:solidFill>
                <a:latin typeface="Algerian" panose="04020705040A02060702" pitchFamily="82" charset="0"/>
              </a:rPr>
            </a:br>
            <a:r>
              <a:rPr lang="en-GB" b="1" dirty="0" smtClean="0">
                <a:solidFill>
                  <a:schemeClr val="bg1"/>
                </a:solidFill>
                <a:latin typeface="Algerian" panose="04020705040A02060702" pitchFamily="82" charset="0"/>
              </a:rPr>
              <a:t/>
            </a:r>
            <a:br>
              <a:rPr lang="en-GB" b="1" dirty="0" smtClean="0">
                <a:solidFill>
                  <a:schemeClr val="bg1"/>
                </a:solidFill>
                <a:latin typeface="Algerian" panose="04020705040A02060702" pitchFamily="82" charset="0"/>
              </a:rPr>
            </a:br>
            <a:r>
              <a:rPr lang="en-GB" b="1" dirty="0" smtClean="0">
                <a:solidFill>
                  <a:schemeClr val="bg1"/>
                </a:solidFill>
                <a:latin typeface="Algerian" panose="04020705040A02060702" pitchFamily="82" charset="0"/>
              </a:rPr>
              <a:t>            </a:t>
            </a:r>
            <a:br>
              <a:rPr lang="en-GB" b="1" dirty="0" smtClean="0">
                <a:solidFill>
                  <a:schemeClr val="bg1"/>
                </a:solidFill>
                <a:latin typeface="Algerian" panose="04020705040A02060702" pitchFamily="82" charset="0"/>
              </a:rPr>
            </a:br>
            <a:r>
              <a:rPr lang="en-GB" b="1" dirty="0" smtClean="0">
                <a:solidFill>
                  <a:schemeClr val="bg1"/>
                </a:solidFill>
                <a:latin typeface="Algerian" panose="04020705040A02060702" pitchFamily="82" charset="0"/>
              </a:rPr>
              <a:t>            </a:t>
            </a:r>
            <a:br>
              <a:rPr lang="en-GB" b="1" dirty="0" smtClean="0">
                <a:solidFill>
                  <a:schemeClr val="bg1"/>
                </a:solidFill>
                <a:latin typeface="Algerian" panose="04020705040A02060702" pitchFamily="82" charset="0"/>
              </a:rPr>
            </a:br>
            <a:r>
              <a:rPr lang="en-GB" b="1" dirty="0">
                <a:solidFill>
                  <a:schemeClr val="bg1"/>
                </a:solidFill>
                <a:latin typeface="Algerian" panose="04020705040A02060702" pitchFamily="82" charset="0"/>
              </a:rPr>
              <a:t/>
            </a:r>
            <a:br>
              <a:rPr lang="en-GB" b="1" dirty="0">
                <a:solidFill>
                  <a:schemeClr val="bg1"/>
                </a:solidFill>
                <a:latin typeface="Algerian" panose="04020705040A02060702" pitchFamily="82" charset="0"/>
              </a:rPr>
            </a:br>
            <a:r>
              <a:rPr lang="en-GB" b="1" dirty="0" smtClean="0">
                <a:solidFill>
                  <a:schemeClr val="bg1"/>
                </a:solidFill>
                <a:latin typeface="Algerian" panose="04020705040A02060702" pitchFamily="82" charset="0"/>
              </a:rPr>
              <a:t>             </a:t>
            </a:r>
            <a:br>
              <a:rPr lang="en-GB" b="1" dirty="0" smtClean="0">
                <a:solidFill>
                  <a:schemeClr val="bg1"/>
                </a:solidFill>
                <a:latin typeface="Algerian" panose="04020705040A02060702" pitchFamily="82" charset="0"/>
              </a:rPr>
            </a:br>
            <a:r>
              <a:rPr lang="en-GB" b="1" dirty="0">
                <a:solidFill>
                  <a:schemeClr val="bg1"/>
                </a:solidFill>
                <a:latin typeface="Algerian" panose="04020705040A02060702" pitchFamily="82" charset="0"/>
              </a:rPr>
              <a:t> </a:t>
            </a:r>
            <a:r>
              <a:rPr lang="en-GB" b="1" dirty="0" smtClean="0">
                <a:solidFill>
                  <a:schemeClr val="bg1"/>
                </a:solidFill>
                <a:latin typeface="Algerian" panose="04020705040A02060702" pitchFamily="82" charset="0"/>
              </a:rPr>
              <a:t>               MUDRAS </a:t>
            </a:r>
            <a:r>
              <a:rPr lang="en-GB" b="1" dirty="0">
                <a:solidFill>
                  <a:schemeClr val="bg1"/>
                </a:solidFill>
                <a:latin typeface="Algerian" panose="04020705040A02060702" pitchFamily="82" charset="0"/>
              </a:rPr>
              <a:t>FOR COMMON AILMENTS</a:t>
            </a:r>
            <a:br>
              <a:rPr lang="en-GB" b="1" dirty="0">
                <a:solidFill>
                  <a:schemeClr val="bg1"/>
                </a:solidFill>
                <a:latin typeface="Algerian" panose="04020705040A02060702" pitchFamily="82" charset="0"/>
              </a:rPr>
            </a:br>
            <a:r>
              <a:rPr lang="en-GB" b="1" dirty="0" smtClean="0">
                <a:solidFill>
                  <a:schemeClr val="bg1"/>
                </a:solidFill>
                <a:latin typeface="Algerian" panose="04020705040A02060702" pitchFamily="82" charset="0"/>
              </a:rPr>
              <a:t/>
            </a:r>
            <a:br>
              <a:rPr lang="en-GB" b="1" dirty="0" smtClean="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lung </a:t>
            </a:r>
            <a:r>
              <a:rPr lang="en-GB" sz="1700" b="1" dirty="0">
                <a:solidFill>
                  <a:schemeClr val="bg1"/>
                </a:solidFill>
                <a:latin typeface="Algerian" panose="04020705040A02060702" pitchFamily="82" charset="0"/>
              </a:rPr>
              <a:t>diseases		     </a:t>
            </a:r>
            <a:r>
              <a:rPr lang="en-GB" sz="1700" b="1" dirty="0" smtClean="0">
                <a:solidFill>
                  <a:schemeClr val="bg1"/>
                </a:solidFill>
                <a:latin typeface="Algerian" panose="04020705040A02060702" pitchFamily="82" charset="0"/>
              </a:rPr>
              <a:t>joint </a:t>
            </a:r>
            <a:r>
              <a:rPr lang="en-GB" sz="1700" b="1" dirty="0">
                <a:solidFill>
                  <a:schemeClr val="bg1"/>
                </a:solidFill>
                <a:latin typeface="Algerian" panose="04020705040A02060702" pitchFamily="82" charset="0"/>
              </a:rPr>
              <a:t>mudra 	      spine health	     digestive disorders</a:t>
            </a:r>
            <a:br>
              <a:rPr lang="en-GB" sz="1700" b="1" dirty="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a:solidFill>
                  <a:schemeClr val="bg1"/>
                </a:solidFill>
                <a:latin typeface="Algerian" panose="04020705040A02060702" pitchFamily="82" charset="0"/>
              </a:rPr>
              <a:t/>
            </a:r>
            <a:br>
              <a:rPr lang="en-GB" sz="1700" b="1" dirty="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heart health	        body detox	menstrual cramps            obesity         excess water disorders</a:t>
            </a:r>
            <a:endParaRPr lang="en-IN" sz="1700" dirty="0"/>
          </a:p>
        </p:txBody>
      </p:sp>
      <p:pic>
        <p:nvPicPr>
          <p:cNvPr id="4" name="Content Placeholder 3"/>
          <p:cNvPicPr>
            <a:picLocks noGrp="1" noChangeAspect="1"/>
          </p:cNvPicPr>
          <p:nvPr>
            <p:ph idx="1"/>
          </p:nvPr>
        </p:nvPicPr>
        <p:blipFill>
          <a:blip r:embed="rId2"/>
          <a:stretch>
            <a:fillRect/>
          </a:stretch>
        </p:blipFill>
        <p:spPr>
          <a:xfrm>
            <a:off x="1226131" y="1906336"/>
            <a:ext cx="1720321" cy="1322287"/>
          </a:xfrm>
          <a:prstGeom prst="rect">
            <a:avLst/>
          </a:prstGeom>
        </p:spPr>
      </p:pic>
      <p:pic>
        <p:nvPicPr>
          <p:cNvPr id="5" name="Picture 4"/>
          <p:cNvPicPr>
            <a:picLocks noChangeAspect="1"/>
          </p:cNvPicPr>
          <p:nvPr/>
        </p:nvPicPr>
        <p:blipFill>
          <a:blip r:embed="rId3"/>
          <a:stretch>
            <a:fillRect/>
          </a:stretch>
        </p:blipFill>
        <p:spPr>
          <a:xfrm>
            <a:off x="2946452" y="1906336"/>
            <a:ext cx="1661862" cy="1322287"/>
          </a:xfrm>
          <a:prstGeom prst="rect">
            <a:avLst/>
          </a:prstGeom>
        </p:spPr>
      </p:pic>
      <p:pic>
        <p:nvPicPr>
          <p:cNvPr id="6" name="Picture 5"/>
          <p:cNvPicPr>
            <a:picLocks noChangeAspect="1"/>
          </p:cNvPicPr>
          <p:nvPr/>
        </p:nvPicPr>
        <p:blipFill>
          <a:blip r:embed="rId4"/>
          <a:stretch>
            <a:fillRect/>
          </a:stretch>
        </p:blipFill>
        <p:spPr>
          <a:xfrm>
            <a:off x="4998685" y="1906336"/>
            <a:ext cx="1615900" cy="1322286"/>
          </a:xfrm>
          <a:prstGeom prst="rect">
            <a:avLst/>
          </a:prstGeom>
        </p:spPr>
      </p:pic>
      <p:pic>
        <p:nvPicPr>
          <p:cNvPr id="8" name="Picture 7"/>
          <p:cNvPicPr>
            <a:picLocks noChangeAspect="1"/>
          </p:cNvPicPr>
          <p:nvPr/>
        </p:nvPicPr>
        <p:blipFill>
          <a:blip r:embed="rId5"/>
          <a:stretch>
            <a:fillRect/>
          </a:stretch>
        </p:blipFill>
        <p:spPr>
          <a:xfrm>
            <a:off x="6866002" y="1906336"/>
            <a:ext cx="1564216" cy="1322286"/>
          </a:xfrm>
          <a:prstGeom prst="rect">
            <a:avLst/>
          </a:prstGeom>
        </p:spPr>
      </p:pic>
      <p:pic>
        <p:nvPicPr>
          <p:cNvPr id="9" name="Picture 8"/>
          <p:cNvPicPr>
            <a:picLocks noChangeAspect="1"/>
          </p:cNvPicPr>
          <p:nvPr/>
        </p:nvPicPr>
        <p:blipFill rotWithShape="1">
          <a:blip r:embed="rId6"/>
          <a:srcRect b="14445"/>
          <a:stretch/>
        </p:blipFill>
        <p:spPr>
          <a:xfrm>
            <a:off x="8816623" y="1906336"/>
            <a:ext cx="1682043" cy="1322286"/>
          </a:xfrm>
          <a:prstGeom prst="rect">
            <a:avLst/>
          </a:prstGeom>
        </p:spPr>
      </p:pic>
      <p:pic>
        <p:nvPicPr>
          <p:cNvPr id="11" name="Picture 10"/>
          <p:cNvPicPr>
            <a:picLocks noChangeAspect="1"/>
          </p:cNvPicPr>
          <p:nvPr/>
        </p:nvPicPr>
        <p:blipFill>
          <a:blip r:embed="rId7"/>
          <a:stretch>
            <a:fillRect/>
          </a:stretch>
        </p:blipFill>
        <p:spPr>
          <a:xfrm>
            <a:off x="1141413" y="4141537"/>
            <a:ext cx="1720321" cy="1379185"/>
          </a:xfrm>
          <a:prstGeom prst="rect">
            <a:avLst/>
          </a:prstGeom>
        </p:spPr>
      </p:pic>
      <p:pic>
        <p:nvPicPr>
          <p:cNvPr id="13" name="Picture 12"/>
          <p:cNvPicPr>
            <a:picLocks noChangeAspect="1"/>
          </p:cNvPicPr>
          <p:nvPr/>
        </p:nvPicPr>
        <p:blipFill rotWithShape="1">
          <a:blip r:embed="rId8"/>
          <a:srcRect r="2329" b="45241"/>
          <a:stretch/>
        </p:blipFill>
        <p:spPr>
          <a:xfrm>
            <a:off x="3259590" y="4141537"/>
            <a:ext cx="1592339" cy="1369382"/>
          </a:xfrm>
          <a:prstGeom prst="rect">
            <a:avLst/>
          </a:prstGeom>
        </p:spPr>
      </p:pic>
      <p:pic>
        <p:nvPicPr>
          <p:cNvPr id="14" name="Picture 13"/>
          <p:cNvPicPr>
            <a:picLocks noChangeAspect="1"/>
          </p:cNvPicPr>
          <p:nvPr/>
        </p:nvPicPr>
        <p:blipFill rotWithShape="1">
          <a:blip r:embed="rId9"/>
          <a:srcRect r="22203" b="6214"/>
          <a:stretch/>
        </p:blipFill>
        <p:spPr>
          <a:xfrm>
            <a:off x="4998685" y="4131733"/>
            <a:ext cx="1867317" cy="1379186"/>
          </a:xfrm>
          <a:prstGeom prst="rect">
            <a:avLst/>
          </a:prstGeom>
        </p:spPr>
      </p:pic>
      <p:pic>
        <p:nvPicPr>
          <p:cNvPr id="15" name="Picture 14"/>
          <p:cNvPicPr>
            <a:picLocks noChangeAspect="1"/>
          </p:cNvPicPr>
          <p:nvPr/>
        </p:nvPicPr>
        <p:blipFill>
          <a:blip r:embed="rId10"/>
          <a:stretch>
            <a:fillRect/>
          </a:stretch>
        </p:blipFill>
        <p:spPr>
          <a:xfrm>
            <a:off x="7095067" y="4141536"/>
            <a:ext cx="1484489" cy="1379186"/>
          </a:xfrm>
          <a:prstGeom prst="rect">
            <a:avLst/>
          </a:prstGeom>
        </p:spPr>
      </p:pic>
      <p:pic>
        <p:nvPicPr>
          <p:cNvPr id="16" name="Picture 15"/>
          <p:cNvPicPr>
            <a:picLocks noChangeAspect="1"/>
          </p:cNvPicPr>
          <p:nvPr/>
        </p:nvPicPr>
        <p:blipFill rotWithShape="1">
          <a:blip r:embed="rId11"/>
          <a:srcRect r="3422" b="11179"/>
          <a:stretch/>
        </p:blipFill>
        <p:spPr>
          <a:xfrm>
            <a:off x="8873517" y="4131734"/>
            <a:ext cx="1817062" cy="1379186"/>
          </a:xfrm>
          <a:prstGeom prst="rect">
            <a:avLst/>
          </a:prstGeom>
        </p:spPr>
      </p:pic>
    </p:spTree>
    <p:extLst>
      <p:ext uri="{BB962C8B-B14F-4D97-AF65-F5344CB8AC3E}">
        <p14:creationId xmlns:p14="http://schemas.microsoft.com/office/powerpoint/2010/main" val="2464391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31980"/>
          </a:xfrm>
        </p:spPr>
        <p:txBody>
          <a:bodyPr>
            <a:normAutofit fontScale="90000"/>
          </a:bodyPr>
          <a:lstStyle/>
          <a:p>
            <a:r>
              <a:rPr lang="en-GB" dirty="0" smtClean="0"/>
              <a:t>				</a:t>
            </a:r>
            <a:r>
              <a:rPr lang="en-GB" sz="5000" dirty="0" smtClean="0">
                <a:solidFill>
                  <a:schemeClr val="bg1"/>
                </a:solidFill>
                <a:latin typeface="Algerian" panose="04020705040A02060702" pitchFamily="82" charset="0"/>
              </a:rPr>
              <a:t>MUDRAS</a:t>
            </a:r>
            <a:endParaRPr lang="en-IN" sz="5000" dirty="0">
              <a:solidFill>
                <a:schemeClr val="bg1"/>
              </a:solidFill>
              <a:latin typeface="Algerian" panose="04020705040A02060702" pitchFamily="82" charset="0"/>
            </a:endParaRPr>
          </a:p>
        </p:txBody>
      </p:sp>
      <p:sp>
        <p:nvSpPr>
          <p:cNvPr id="3" name="Content Placeholder 2"/>
          <p:cNvSpPr>
            <a:spLocks noGrp="1"/>
          </p:cNvSpPr>
          <p:nvPr>
            <p:ph idx="1"/>
          </p:nvPr>
        </p:nvSpPr>
        <p:spPr>
          <a:xfrm>
            <a:off x="838200" y="1350498"/>
            <a:ext cx="10515600" cy="5345724"/>
          </a:xfrm>
        </p:spPr>
        <p:txBody>
          <a:bodyPr>
            <a:normAutofit fontScale="92500" lnSpcReduction="10000"/>
          </a:bodyPr>
          <a:lstStyle/>
          <a:p>
            <a:pPr marL="0" indent="0">
              <a:buNone/>
            </a:pPr>
            <a:endParaRPr lang="en-GB" dirty="0" smtClean="0"/>
          </a:p>
          <a:p>
            <a:r>
              <a:rPr lang="en-GB" sz="2600" b="1" dirty="0" smtClean="0">
                <a:latin typeface="Arial" panose="020B0604020202020204" pitchFamily="34" charset="0"/>
                <a:cs typeface="Arial" panose="020B0604020202020204" pitchFamily="34" charset="0"/>
              </a:rPr>
              <a:t>It </a:t>
            </a:r>
            <a:r>
              <a:rPr lang="en-GB" sz="2600" b="1" dirty="0">
                <a:latin typeface="Arial" panose="020B0604020202020204" pitchFamily="34" charset="0"/>
                <a:cs typeface="Arial" panose="020B0604020202020204" pitchFamily="34" charset="0"/>
              </a:rPr>
              <a:t>signifies a gesture, a mystic position of the hands, a seal, or even a symbol. </a:t>
            </a:r>
            <a:endParaRPr lang="en-GB" sz="2600" b="1" dirty="0" smtClean="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Though </a:t>
            </a:r>
            <a:r>
              <a:rPr lang="en-GB" sz="2600" b="1" dirty="0">
                <a:latin typeface="Arial" panose="020B0604020202020204" pitchFamily="34" charset="0"/>
                <a:cs typeface="Arial" panose="020B0604020202020204" pitchFamily="34" charset="0"/>
              </a:rPr>
              <a:t>mudras are largely associated with hand gestures, there are eye positions, body postures, and breathing techniques also that are called mudras. </a:t>
            </a:r>
            <a:endParaRPr lang="en-GB" sz="2600" b="1" dirty="0" smtClean="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The </a:t>
            </a:r>
            <a:r>
              <a:rPr lang="en-GB" sz="2600" b="1" dirty="0">
                <a:latin typeface="Arial" panose="020B0604020202020204" pitchFamily="34" charset="0"/>
                <a:cs typeface="Arial" panose="020B0604020202020204" pitchFamily="34" charset="0"/>
              </a:rPr>
              <a:t>word Mudra represents 'gesture' or 'attitude</a:t>
            </a:r>
            <a:r>
              <a:rPr lang="en-GB" sz="2600" b="1" dirty="0" smtClean="0">
                <a:latin typeface="Arial" panose="020B0604020202020204" pitchFamily="34" charset="0"/>
                <a:cs typeface="Arial" panose="020B0604020202020204" pitchFamily="34" charset="0"/>
              </a:rPr>
              <a:t>.‘</a:t>
            </a:r>
          </a:p>
          <a:p>
            <a:r>
              <a:rPr lang="en-GB" sz="2600" b="1" dirty="0" smtClean="0">
                <a:latin typeface="Arial" panose="020B0604020202020204" pitchFamily="34" charset="0"/>
                <a:cs typeface="Arial" panose="020B0604020202020204" pitchFamily="34" charset="0"/>
              </a:rPr>
              <a:t> </a:t>
            </a:r>
            <a:r>
              <a:rPr lang="en-GB" sz="2600" b="1" dirty="0">
                <a:latin typeface="Arial" panose="020B0604020202020204" pitchFamily="34" charset="0"/>
                <a:cs typeface="Arial" panose="020B0604020202020204" pitchFamily="34" charset="0"/>
              </a:rPr>
              <a:t>Mudras express psychic, emotional, devotional, and aesthetic gestures or attitudes. </a:t>
            </a:r>
            <a:endParaRPr lang="en-GB" sz="2600" b="1" dirty="0" smtClean="0">
              <a:latin typeface="Arial" panose="020B0604020202020204" pitchFamily="34" charset="0"/>
              <a:cs typeface="Arial" panose="020B0604020202020204" pitchFamily="34" charset="0"/>
            </a:endParaRPr>
          </a:p>
          <a:p>
            <a:r>
              <a:rPr lang="en-GB" sz="2600" b="1" dirty="0" smtClean="0">
                <a:latin typeface="Arial" panose="020B0604020202020204" pitchFamily="34" charset="0"/>
                <a:cs typeface="Arial" panose="020B0604020202020204" pitchFamily="34" charset="0"/>
              </a:rPr>
              <a:t>Yogis </a:t>
            </a:r>
            <a:r>
              <a:rPr lang="en-GB" sz="2600" b="1" dirty="0">
                <a:latin typeface="Arial" panose="020B0604020202020204" pitchFamily="34" charset="0"/>
                <a:cs typeface="Arial" panose="020B0604020202020204" pitchFamily="34" charset="0"/>
              </a:rPr>
              <a:t>have experienced mudras as a </a:t>
            </a:r>
            <a:r>
              <a:rPr lang="en-GB" sz="2600" b="1" dirty="0" smtClean="0">
                <a:latin typeface="Arial" panose="020B0604020202020204" pitchFamily="34" charset="0"/>
                <a:cs typeface="Arial" panose="020B0604020202020204" pitchFamily="34" charset="0"/>
              </a:rPr>
              <a:t>behaviour </a:t>
            </a:r>
            <a:r>
              <a:rPr lang="en-GB" sz="2600" b="1" dirty="0">
                <a:latin typeface="Arial" panose="020B0604020202020204" pitchFamily="34" charset="0"/>
                <a:cs typeface="Arial" panose="020B0604020202020204" pitchFamily="34" charset="0"/>
              </a:rPr>
              <a:t>of energy flow, to link individual </a:t>
            </a:r>
            <a:r>
              <a:rPr lang="en-GB" sz="2600" b="1" dirty="0" err="1">
                <a:latin typeface="Arial" panose="020B0604020202020204" pitchFamily="34" charset="0"/>
                <a:cs typeface="Arial" panose="020B0604020202020204" pitchFamily="34" charset="0"/>
              </a:rPr>
              <a:t>pranic</a:t>
            </a:r>
            <a:r>
              <a:rPr lang="en-GB" sz="2600" b="1" dirty="0">
                <a:latin typeface="Arial" panose="020B0604020202020204" pitchFamily="34" charset="0"/>
                <a:cs typeface="Arial" panose="020B0604020202020204" pitchFamily="34" charset="0"/>
              </a:rPr>
              <a:t> force with universal or cosmic force."</a:t>
            </a:r>
            <a:endParaRPr lang="en-IN"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0956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756" y="248356"/>
            <a:ext cx="9929811" cy="835377"/>
          </a:xfrm>
        </p:spPr>
        <p:txBody>
          <a:bodyPr>
            <a:normAutofit fontScale="90000"/>
          </a:bodyPr>
          <a:lstStyle/>
          <a:p>
            <a:r>
              <a:rPr lang="en-GB" dirty="0" smtClean="0"/>
              <a:t/>
            </a:r>
            <a:br>
              <a:rPr lang="en-GB" dirty="0" smtClean="0"/>
            </a:br>
            <a:r>
              <a:rPr lang="en-GB" dirty="0" smtClean="0"/>
              <a:t/>
            </a:r>
            <a:br>
              <a:rPr lang="en-GB" dirty="0" smtClean="0"/>
            </a:br>
            <a:r>
              <a:rPr lang="en-GB" dirty="0" smtClean="0"/>
              <a:t>			</a:t>
            </a: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t>
            </a:r>
            <a:r>
              <a:rPr lang="en-GB" b="1" dirty="0" smtClean="0">
                <a:solidFill>
                  <a:schemeClr val="bg1"/>
                </a:solidFill>
                <a:latin typeface="Algerian" panose="04020705040A02060702" pitchFamily="82" charset="0"/>
              </a:rPr>
              <a:t>Mudras for prayer</a:t>
            </a:r>
            <a:r>
              <a:rPr lang="en-GB" sz="1800" b="1" dirty="0" smtClean="0">
                <a:solidFill>
                  <a:schemeClr val="bg1"/>
                </a:solidFill>
                <a:latin typeface="Algerian" panose="04020705040A02060702" pitchFamily="82" charset="0"/>
              </a:rPr>
              <a:t/>
            </a:r>
            <a:br>
              <a:rPr lang="en-GB" sz="18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Anjali mudra   	</a:t>
            </a:r>
            <a:r>
              <a:rPr lang="en-GB" sz="1700" b="1" i="1" dirty="0" err="1" smtClean="0">
                <a:solidFill>
                  <a:schemeClr val="bg1"/>
                </a:solidFill>
                <a:latin typeface="Algerian" panose="04020705040A02060702" pitchFamily="82" charset="0"/>
              </a:rPr>
              <a:t>granthita</a:t>
            </a:r>
            <a:r>
              <a:rPr lang="en-GB" sz="1700" b="1" dirty="0" smtClean="0">
                <a:solidFill>
                  <a:schemeClr val="bg1"/>
                </a:solidFill>
                <a:latin typeface="Algerian" panose="04020705040A02060702" pitchFamily="82" charset="0"/>
              </a:rPr>
              <a:t>  mudra       mandala mudra    </a:t>
            </a:r>
            <a:r>
              <a:rPr lang="en-GB" sz="1700" b="1" dirty="0" err="1" smtClean="0">
                <a:solidFill>
                  <a:schemeClr val="bg1"/>
                </a:solidFill>
                <a:latin typeface="Algerian" panose="04020705040A02060702" pitchFamily="82" charset="0"/>
              </a:rPr>
              <a:t>pushpaputa</a:t>
            </a:r>
            <a:r>
              <a:rPr lang="en-GB" sz="1700" b="1" dirty="0" smtClean="0">
                <a:solidFill>
                  <a:schemeClr val="bg1"/>
                </a:solidFill>
                <a:latin typeface="Algerian" panose="04020705040A02060702" pitchFamily="82" charset="0"/>
              </a:rPr>
              <a:t> mudra</a:t>
            </a:r>
            <a:r>
              <a:rPr lang="en-GB" sz="1700" b="1" dirty="0">
                <a:solidFill>
                  <a:schemeClr val="bg1"/>
                </a:solidFill>
                <a:latin typeface="Algerian" panose="04020705040A02060702" pitchFamily="82" charset="0"/>
              </a:rPr>
              <a:t> </a:t>
            </a:r>
            <a:r>
              <a:rPr lang="en-GB" sz="1700" b="1" dirty="0" smtClean="0">
                <a:solidFill>
                  <a:schemeClr val="bg1"/>
                </a:solidFill>
                <a:latin typeface="Algerian" panose="04020705040A02060702" pitchFamily="82" charset="0"/>
              </a:rPr>
              <a:t>      </a:t>
            </a:r>
            <a:r>
              <a:rPr lang="en-GB" sz="1700" b="1" dirty="0" err="1" smtClean="0">
                <a:solidFill>
                  <a:schemeClr val="bg1"/>
                </a:solidFill>
                <a:latin typeface="Algerian" panose="04020705040A02060702" pitchFamily="82" charset="0"/>
              </a:rPr>
              <a:t>naga</a:t>
            </a:r>
            <a:r>
              <a:rPr lang="en-GB" sz="1700" b="1" dirty="0" smtClean="0">
                <a:solidFill>
                  <a:schemeClr val="bg1"/>
                </a:solidFill>
                <a:latin typeface="Algerian" panose="04020705040A02060702" pitchFamily="82" charset="0"/>
              </a:rPr>
              <a:t> </a:t>
            </a:r>
            <a:r>
              <a:rPr lang="en-GB" sz="1700" b="1" dirty="0">
                <a:solidFill>
                  <a:schemeClr val="bg1"/>
                </a:solidFill>
                <a:latin typeface="Algerian" panose="04020705040A02060702" pitchFamily="82" charset="0"/>
              </a:rPr>
              <a:t>mudra</a:t>
            </a:r>
            <a:r>
              <a:rPr lang="en-GB" sz="1700" b="1" dirty="0" smtClean="0">
                <a:solidFill>
                  <a:schemeClr val="bg1"/>
                </a:solidFill>
                <a:latin typeface="Algerian" panose="04020705040A02060702" pitchFamily="82" charset="0"/>
              </a:rPr>
              <a:t>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IN" sz="1700" b="1" dirty="0" err="1" smtClean="0">
                <a:solidFill>
                  <a:schemeClr val="bg1"/>
                </a:solidFill>
                <a:latin typeface="Algerian" panose="04020705040A02060702" pitchFamily="82" charset="0"/>
              </a:rPr>
              <a:t>Vajrapradama</a:t>
            </a:r>
            <a:r>
              <a:rPr lang="en-IN" sz="1700" b="1" dirty="0" smtClean="0">
                <a:solidFill>
                  <a:schemeClr val="bg1"/>
                </a:solidFill>
                <a:latin typeface="Algerian" panose="04020705040A02060702" pitchFamily="82" charset="0"/>
              </a:rPr>
              <a:t>	</a:t>
            </a:r>
            <a:r>
              <a:rPr lang="en-IN" sz="1700" b="1" dirty="0" err="1" smtClean="0">
                <a:solidFill>
                  <a:schemeClr val="bg1"/>
                </a:solidFill>
                <a:latin typeface="Algerian" panose="04020705040A02060702" pitchFamily="82" charset="0"/>
              </a:rPr>
              <a:t>ganesha</a:t>
            </a:r>
            <a:r>
              <a:rPr lang="en-IN" sz="1700" b="1" dirty="0">
                <a:solidFill>
                  <a:schemeClr val="bg1"/>
                </a:solidFill>
                <a:latin typeface="Algerian" panose="04020705040A02060702" pitchFamily="82" charset="0"/>
              </a:rPr>
              <a:t> mudra	</a:t>
            </a:r>
            <a:r>
              <a:rPr lang="en-IN" sz="1700" b="1" dirty="0" err="1" smtClean="0">
                <a:solidFill>
                  <a:schemeClr val="bg1"/>
                </a:solidFill>
                <a:latin typeface="Algerian" panose="04020705040A02060702" pitchFamily="82" charset="0"/>
              </a:rPr>
              <a:t>dharmachakra</a:t>
            </a:r>
            <a:r>
              <a:rPr lang="en-IN" sz="1700" b="1" dirty="0" smtClean="0">
                <a:solidFill>
                  <a:schemeClr val="bg1"/>
                </a:solidFill>
                <a:latin typeface="Algerian" panose="04020705040A02060702" pitchFamily="82" charset="0"/>
              </a:rPr>
              <a:t> 	     mudra of inner self   </a:t>
            </a:r>
            <a:r>
              <a:rPr lang="en-IN" sz="1700" b="1" dirty="0" err="1" smtClean="0">
                <a:solidFill>
                  <a:schemeClr val="bg1"/>
                </a:solidFill>
                <a:latin typeface="Algerian" panose="04020705040A02060702" pitchFamily="82" charset="0"/>
              </a:rPr>
              <a:t>ushas</a:t>
            </a:r>
            <a:r>
              <a:rPr lang="en-IN" sz="1700" b="1" dirty="0" smtClean="0">
                <a:solidFill>
                  <a:schemeClr val="bg1"/>
                </a:solidFill>
                <a:latin typeface="Algerian" panose="04020705040A02060702" pitchFamily="82" charset="0"/>
              </a:rPr>
              <a:t> mudra	</a:t>
            </a:r>
            <a:r>
              <a:rPr lang="en-GB" sz="1700" b="1" dirty="0" smtClean="0">
                <a:solidFill>
                  <a:schemeClr val="bg1"/>
                </a:solidFill>
                <a:latin typeface="Algerian" panose="04020705040A02060702" pitchFamily="82" charset="0"/>
              </a:rPr>
              <a:t/>
            </a:r>
            <a:br>
              <a:rPr lang="en-GB" sz="1700" b="1" dirty="0" smtClean="0">
                <a:solidFill>
                  <a:schemeClr val="bg1"/>
                </a:solidFill>
                <a:latin typeface="Algerian" panose="04020705040A02060702" pitchFamily="82" charset="0"/>
              </a:rPr>
            </a:br>
            <a:r>
              <a:rPr lang="en-IN" sz="1700" b="1" dirty="0" smtClean="0">
                <a:solidFill>
                  <a:schemeClr val="bg1"/>
                </a:solidFill>
                <a:latin typeface="Algerian" panose="04020705040A02060702" pitchFamily="82" charset="0"/>
              </a:rPr>
              <a:t>Mudra </a:t>
            </a:r>
            <a:r>
              <a:rPr lang="en-GB" sz="1700" b="1" dirty="0" smtClean="0">
                <a:solidFill>
                  <a:schemeClr val="bg1"/>
                </a:solidFill>
                <a:latin typeface="Algerian" panose="04020705040A02060702" pitchFamily="82" charset="0"/>
              </a:rPr>
              <a:t>					mudra</a:t>
            </a:r>
            <a:endParaRPr lang="en-IN" sz="1700" b="1" dirty="0">
              <a:solidFill>
                <a:schemeClr val="bg1"/>
              </a:solidFill>
              <a:latin typeface="Algerian" panose="04020705040A02060702" pitchFamily="82" charset="0"/>
            </a:endParaRPr>
          </a:p>
        </p:txBody>
      </p:sp>
      <p:pic>
        <p:nvPicPr>
          <p:cNvPr id="4" name="Content Placeholder 3"/>
          <p:cNvPicPr>
            <a:picLocks noGrp="1" noChangeAspect="1"/>
          </p:cNvPicPr>
          <p:nvPr>
            <p:ph idx="1"/>
          </p:nvPr>
        </p:nvPicPr>
        <p:blipFill>
          <a:blip r:embed="rId2"/>
          <a:stretch>
            <a:fillRect/>
          </a:stretch>
        </p:blipFill>
        <p:spPr>
          <a:xfrm>
            <a:off x="825146" y="1469487"/>
            <a:ext cx="2062218" cy="1623669"/>
          </a:xfrm>
          <a:prstGeom prst="rect">
            <a:avLst/>
          </a:prstGeom>
        </p:spPr>
      </p:pic>
      <p:pic>
        <p:nvPicPr>
          <p:cNvPr id="5" name="Picture 4"/>
          <p:cNvPicPr>
            <a:picLocks noChangeAspect="1"/>
          </p:cNvPicPr>
          <p:nvPr/>
        </p:nvPicPr>
        <p:blipFill>
          <a:blip r:embed="rId3"/>
          <a:stretch>
            <a:fillRect/>
          </a:stretch>
        </p:blipFill>
        <p:spPr>
          <a:xfrm>
            <a:off x="3038624" y="1501070"/>
            <a:ext cx="1727032" cy="1629839"/>
          </a:xfrm>
          <a:prstGeom prst="rect">
            <a:avLst/>
          </a:prstGeom>
        </p:spPr>
      </p:pic>
      <p:pic>
        <p:nvPicPr>
          <p:cNvPr id="9" name="Picture 8"/>
          <p:cNvPicPr>
            <a:picLocks noChangeAspect="1"/>
          </p:cNvPicPr>
          <p:nvPr/>
        </p:nvPicPr>
        <p:blipFill>
          <a:blip r:embed="rId4"/>
          <a:stretch>
            <a:fillRect/>
          </a:stretch>
        </p:blipFill>
        <p:spPr>
          <a:xfrm>
            <a:off x="5130227" y="1501070"/>
            <a:ext cx="1824906" cy="1667592"/>
          </a:xfrm>
          <a:prstGeom prst="rect">
            <a:avLst/>
          </a:prstGeom>
        </p:spPr>
      </p:pic>
      <p:pic>
        <p:nvPicPr>
          <p:cNvPr id="3" name="Picture 2"/>
          <p:cNvPicPr>
            <a:picLocks noChangeAspect="1"/>
          </p:cNvPicPr>
          <p:nvPr/>
        </p:nvPicPr>
        <p:blipFill rotWithShape="1">
          <a:blip r:embed="rId5"/>
          <a:srcRect l="24879" t="15418" r="26973" b="37561"/>
          <a:stretch/>
        </p:blipFill>
        <p:spPr>
          <a:xfrm>
            <a:off x="9181194" y="1510760"/>
            <a:ext cx="1664054" cy="1648212"/>
          </a:xfrm>
          <a:prstGeom prst="rect">
            <a:avLst/>
          </a:prstGeom>
        </p:spPr>
      </p:pic>
      <p:pic>
        <p:nvPicPr>
          <p:cNvPr id="6" name="Picture 5"/>
          <p:cNvPicPr>
            <a:picLocks noChangeAspect="1"/>
          </p:cNvPicPr>
          <p:nvPr/>
        </p:nvPicPr>
        <p:blipFill>
          <a:blip r:embed="rId6"/>
          <a:stretch>
            <a:fillRect/>
          </a:stretch>
        </p:blipFill>
        <p:spPr>
          <a:xfrm>
            <a:off x="825146" y="3716762"/>
            <a:ext cx="1950260" cy="1950260"/>
          </a:xfrm>
          <a:prstGeom prst="rect">
            <a:avLst/>
          </a:prstGeom>
        </p:spPr>
      </p:pic>
      <p:pic>
        <p:nvPicPr>
          <p:cNvPr id="7" name="Picture 6"/>
          <p:cNvPicPr>
            <a:picLocks noChangeAspect="1"/>
          </p:cNvPicPr>
          <p:nvPr/>
        </p:nvPicPr>
        <p:blipFill>
          <a:blip r:embed="rId7"/>
          <a:stretch>
            <a:fillRect/>
          </a:stretch>
        </p:blipFill>
        <p:spPr>
          <a:xfrm>
            <a:off x="2997973" y="3716762"/>
            <a:ext cx="1767683" cy="1950260"/>
          </a:xfrm>
          <a:prstGeom prst="rect">
            <a:avLst/>
          </a:prstGeom>
        </p:spPr>
      </p:pic>
      <p:pic>
        <p:nvPicPr>
          <p:cNvPr id="8" name="Picture 7"/>
          <p:cNvPicPr>
            <a:picLocks noChangeAspect="1"/>
          </p:cNvPicPr>
          <p:nvPr/>
        </p:nvPicPr>
        <p:blipFill rotWithShape="1">
          <a:blip r:embed="rId8"/>
          <a:srcRect l="-661" t="29788" r="3987" b="17301"/>
          <a:stretch/>
        </p:blipFill>
        <p:spPr>
          <a:xfrm>
            <a:off x="4988224" y="3716762"/>
            <a:ext cx="1875828" cy="1859949"/>
          </a:xfrm>
          <a:prstGeom prst="rect">
            <a:avLst/>
          </a:prstGeom>
        </p:spPr>
      </p:pic>
      <p:pic>
        <p:nvPicPr>
          <p:cNvPr id="11" name="Picture 10"/>
          <p:cNvPicPr>
            <a:picLocks noChangeAspect="1"/>
          </p:cNvPicPr>
          <p:nvPr/>
        </p:nvPicPr>
        <p:blipFill rotWithShape="1">
          <a:blip r:embed="rId9"/>
          <a:srcRect r="1131" b="10690"/>
          <a:stretch/>
        </p:blipFill>
        <p:spPr>
          <a:xfrm>
            <a:off x="7036873" y="1501070"/>
            <a:ext cx="1972933" cy="1634956"/>
          </a:xfrm>
          <a:prstGeom prst="rect">
            <a:avLst/>
          </a:prstGeom>
        </p:spPr>
      </p:pic>
      <p:pic>
        <p:nvPicPr>
          <p:cNvPr id="12" name="Picture 11"/>
          <p:cNvPicPr>
            <a:picLocks noChangeAspect="1"/>
          </p:cNvPicPr>
          <p:nvPr/>
        </p:nvPicPr>
        <p:blipFill>
          <a:blip r:embed="rId10"/>
          <a:stretch>
            <a:fillRect/>
          </a:stretch>
        </p:blipFill>
        <p:spPr>
          <a:xfrm>
            <a:off x="7086620" y="3685839"/>
            <a:ext cx="1923186" cy="1890872"/>
          </a:xfrm>
          <a:prstGeom prst="rect">
            <a:avLst/>
          </a:prstGeom>
        </p:spPr>
      </p:pic>
      <p:pic>
        <p:nvPicPr>
          <p:cNvPr id="13" name="Picture 12"/>
          <p:cNvPicPr>
            <a:picLocks noChangeAspect="1"/>
          </p:cNvPicPr>
          <p:nvPr/>
        </p:nvPicPr>
        <p:blipFill>
          <a:blip r:embed="rId11"/>
          <a:stretch>
            <a:fillRect/>
          </a:stretch>
        </p:blipFill>
        <p:spPr>
          <a:xfrm>
            <a:off x="9076870" y="3685839"/>
            <a:ext cx="1768378" cy="1890872"/>
          </a:xfrm>
          <a:prstGeom prst="rect">
            <a:avLst/>
          </a:prstGeom>
        </p:spPr>
      </p:pic>
    </p:spTree>
    <p:extLst>
      <p:ext uri="{BB962C8B-B14F-4D97-AF65-F5344CB8AC3E}">
        <p14:creationId xmlns:p14="http://schemas.microsoft.com/office/powerpoint/2010/main" val="2940012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01600"/>
            <a:ext cx="9905998" cy="778933"/>
          </a:xfrm>
        </p:spPr>
        <p:txBody>
          <a:bodyPr>
            <a:normAutofit/>
          </a:bodyPr>
          <a:lstStyle/>
          <a:p>
            <a:r>
              <a:rPr lang="en-GB" dirty="0" smtClean="0"/>
              <a:t>		</a:t>
            </a:r>
            <a:r>
              <a:rPr lang="en-GB" sz="3200" b="1" dirty="0">
                <a:solidFill>
                  <a:schemeClr val="bg1"/>
                </a:solidFill>
                <a:latin typeface="Algerian" panose="04020705040A02060702" pitchFamily="82" charset="0"/>
              </a:rPr>
              <a:t>Benefits of prayer mudras</a:t>
            </a:r>
            <a:endParaRPr lang="en-IN" sz="32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1141412" y="767645"/>
            <a:ext cx="9905999" cy="5994400"/>
          </a:xfrm>
        </p:spPr>
        <p:txBody>
          <a:bodyPr>
            <a:normAutofit/>
          </a:bodyPr>
          <a:lstStyle/>
          <a:p>
            <a:r>
              <a:rPr lang="en-GB" sz="1800" b="1" cap="all" dirty="0">
                <a:solidFill>
                  <a:schemeClr val="bg1"/>
                </a:solidFill>
                <a:latin typeface="Algerian" panose="04020705040A02060702" pitchFamily="82" charset="0"/>
                <a:ea typeface="+mj-ea"/>
                <a:cs typeface="+mj-cs"/>
              </a:rPr>
              <a:t>Anjali </a:t>
            </a:r>
            <a:r>
              <a:rPr lang="en-GB" sz="1800" b="1" cap="all" dirty="0" smtClean="0">
                <a:solidFill>
                  <a:schemeClr val="bg1"/>
                </a:solidFill>
                <a:latin typeface="Algerian" panose="04020705040A02060702" pitchFamily="82" charset="0"/>
                <a:ea typeface="+mj-ea"/>
                <a:cs typeface="+mj-cs"/>
              </a:rPr>
              <a:t>mudra </a:t>
            </a:r>
            <a:r>
              <a:rPr lang="en-GB" sz="1800" dirty="0" smtClean="0"/>
              <a:t>improves </a:t>
            </a:r>
            <a:r>
              <a:rPr lang="en-GB" sz="1800" dirty="0"/>
              <a:t>focus during meditation. </a:t>
            </a:r>
            <a:r>
              <a:rPr lang="en-GB" sz="1800" dirty="0" smtClean="0"/>
              <a:t> </a:t>
            </a:r>
            <a:r>
              <a:rPr lang="en-GB" sz="1800" dirty="0"/>
              <a:t>It promotes mindfulness and inner awareness. </a:t>
            </a:r>
            <a:r>
              <a:rPr lang="en-GB" sz="1800" dirty="0" smtClean="0"/>
              <a:t> </a:t>
            </a:r>
            <a:r>
              <a:rPr lang="en-GB" sz="1800" dirty="0"/>
              <a:t>It relieves the stress &amp; calms the mind. </a:t>
            </a:r>
            <a:r>
              <a:rPr lang="en-GB" sz="1800" dirty="0" smtClean="0"/>
              <a:t> </a:t>
            </a:r>
            <a:r>
              <a:rPr lang="en-GB" sz="1800" dirty="0"/>
              <a:t>It connects the brain’s right and left hemispheres. </a:t>
            </a:r>
            <a:endParaRPr lang="en-GB" sz="1800" dirty="0" smtClean="0"/>
          </a:p>
          <a:p>
            <a:r>
              <a:rPr lang="en-GB" sz="1800" b="1" cap="all" dirty="0" err="1">
                <a:solidFill>
                  <a:schemeClr val="bg1"/>
                </a:solidFill>
                <a:latin typeface="Algerian" panose="04020705040A02060702" pitchFamily="82" charset="0"/>
                <a:ea typeface="+mj-ea"/>
                <a:cs typeface="+mj-cs"/>
              </a:rPr>
              <a:t>granthita</a:t>
            </a:r>
            <a:r>
              <a:rPr lang="en-GB" sz="1800" b="1" cap="all" dirty="0">
                <a:solidFill>
                  <a:schemeClr val="bg1"/>
                </a:solidFill>
                <a:latin typeface="Algerian" panose="04020705040A02060702" pitchFamily="82" charset="0"/>
                <a:ea typeface="+mj-ea"/>
                <a:cs typeface="+mj-cs"/>
              </a:rPr>
              <a:t>  </a:t>
            </a:r>
            <a:r>
              <a:rPr lang="en-GB" sz="1800" b="1" cap="all" dirty="0" smtClean="0">
                <a:solidFill>
                  <a:schemeClr val="bg1"/>
                </a:solidFill>
                <a:latin typeface="Algerian" panose="04020705040A02060702" pitchFamily="82" charset="0"/>
                <a:ea typeface="+mj-ea"/>
                <a:cs typeface="+mj-cs"/>
              </a:rPr>
              <a:t>mudra </a:t>
            </a:r>
            <a:r>
              <a:rPr lang="en-GB" sz="1800" dirty="0" smtClean="0"/>
              <a:t>Knot </a:t>
            </a:r>
            <a:r>
              <a:rPr lang="en-GB" sz="1800" dirty="0"/>
              <a:t>Mudra or </a:t>
            </a:r>
            <a:r>
              <a:rPr lang="en-GB" sz="1800" dirty="0" err="1"/>
              <a:t>Granitha</a:t>
            </a:r>
            <a:r>
              <a:rPr lang="en-GB" sz="1800" dirty="0"/>
              <a:t> mudra opens the knot in the throat </a:t>
            </a:r>
            <a:r>
              <a:rPr lang="en-GB" sz="1800" dirty="0" err="1"/>
              <a:t>center</a:t>
            </a:r>
            <a:r>
              <a:rPr lang="en-GB" sz="1800" dirty="0"/>
              <a:t>. </a:t>
            </a:r>
            <a:r>
              <a:rPr lang="en-GB" sz="1800" dirty="0" smtClean="0"/>
              <a:t> </a:t>
            </a:r>
            <a:r>
              <a:rPr lang="en-GB" sz="1800" dirty="0"/>
              <a:t>It activates the </a:t>
            </a:r>
            <a:r>
              <a:rPr lang="en-GB" sz="1800" dirty="0" err="1"/>
              <a:t>Vishuddhi</a:t>
            </a:r>
            <a:r>
              <a:rPr lang="en-GB" sz="1800" dirty="0"/>
              <a:t> Chakra (throat chakra), opens the vocal cord passage, thereby making speech clear and sweet, and also balances the Thyroid gland and induces </a:t>
            </a:r>
            <a:r>
              <a:rPr lang="en-GB" sz="1800" dirty="0" smtClean="0"/>
              <a:t>self healing</a:t>
            </a:r>
            <a:r>
              <a:rPr lang="en-GB" sz="1800" dirty="0"/>
              <a:t>. </a:t>
            </a:r>
            <a:r>
              <a:rPr lang="en-GB" sz="1800" dirty="0" smtClean="0"/>
              <a:t> </a:t>
            </a:r>
            <a:r>
              <a:rPr lang="en-GB" sz="1800" dirty="0"/>
              <a:t>It is beneficial for cancer </a:t>
            </a:r>
            <a:r>
              <a:rPr lang="en-GB" sz="1800" dirty="0" smtClean="0"/>
              <a:t>patients</a:t>
            </a:r>
          </a:p>
          <a:p>
            <a:r>
              <a:rPr lang="en-GB" sz="1800" b="1" cap="all" dirty="0">
                <a:solidFill>
                  <a:schemeClr val="bg1"/>
                </a:solidFill>
                <a:latin typeface="Algerian" panose="04020705040A02060702" pitchFamily="82" charset="0"/>
                <a:ea typeface="+mj-ea"/>
                <a:cs typeface="+mj-cs"/>
              </a:rPr>
              <a:t>Mandala mudra</a:t>
            </a:r>
            <a:r>
              <a:rPr lang="en-GB" sz="1800" dirty="0"/>
              <a:t> is a complex hasta mudra (hand gesture) used primarily in conjunction with Buddhist prayers and </a:t>
            </a:r>
            <a:r>
              <a:rPr lang="en-GB" sz="1800" dirty="0" smtClean="0"/>
              <a:t>chants to balance </a:t>
            </a:r>
            <a:r>
              <a:rPr lang="en-GB" sz="1800" dirty="0"/>
              <a:t>the mind and emotions. H</a:t>
            </a:r>
            <a:r>
              <a:rPr lang="en-GB" sz="1800" dirty="0" smtClean="0"/>
              <a:t>elps </a:t>
            </a:r>
            <a:r>
              <a:rPr lang="en-GB" sz="1800" dirty="0"/>
              <a:t>to reduce one’s attachment and purify the dissolving mind. </a:t>
            </a:r>
            <a:r>
              <a:rPr lang="en-GB" sz="1800" dirty="0" smtClean="0"/>
              <a:t>Helps you to centre yourself and helps you to connect with the universe at large. It helps to </a:t>
            </a:r>
            <a:r>
              <a:rPr lang="en-GB" sz="1800" dirty="0"/>
              <a:t>increase your need for meditation</a:t>
            </a:r>
            <a:r>
              <a:rPr lang="en-GB" sz="1800" dirty="0" smtClean="0"/>
              <a:t>.</a:t>
            </a:r>
          </a:p>
          <a:p>
            <a:r>
              <a:rPr lang="en-GB" sz="1800" b="1" cap="all" dirty="0" err="1">
                <a:solidFill>
                  <a:schemeClr val="bg1"/>
                </a:solidFill>
                <a:latin typeface="Algerian" panose="04020705040A02060702" pitchFamily="82" charset="0"/>
                <a:ea typeface="+mj-ea"/>
                <a:cs typeface="+mj-cs"/>
              </a:rPr>
              <a:t>pushpaputa</a:t>
            </a:r>
            <a:r>
              <a:rPr lang="en-GB" sz="1800" b="1" cap="all" dirty="0">
                <a:solidFill>
                  <a:schemeClr val="bg1"/>
                </a:solidFill>
                <a:latin typeface="Algerian" panose="04020705040A02060702" pitchFamily="82" charset="0"/>
                <a:ea typeface="+mj-ea"/>
                <a:cs typeface="+mj-cs"/>
              </a:rPr>
              <a:t> mudra </a:t>
            </a:r>
            <a:r>
              <a:rPr lang="en-GB" sz="1800" dirty="0"/>
              <a:t>means a "handful of flowers" this Mudra is said to heighten our sense of compassion towards others, help us overcome fear, relieve negative emotions and promote inner spaciousness</a:t>
            </a:r>
            <a:r>
              <a:rPr lang="en-GB" sz="1800" dirty="0" smtClean="0"/>
              <a:t>.</a:t>
            </a:r>
          </a:p>
          <a:p>
            <a:r>
              <a:rPr lang="en-GB" sz="1800" b="1" cap="all" dirty="0">
                <a:solidFill>
                  <a:schemeClr val="bg1"/>
                </a:solidFill>
                <a:latin typeface="Algerian" panose="04020705040A02060702" pitchFamily="82" charset="0"/>
                <a:ea typeface="+mj-ea"/>
                <a:cs typeface="+mj-cs"/>
              </a:rPr>
              <a:t>NAGA MUDRA </a:t>
            </a:r>
            <a:r>
              <a:rPr lang="en-GB" sz="1800" dirty="0"/>
              <a:t>This hand gesture is used to overcome obstacles in life and also it develops clarity. It helps to relieve anxiety and stress. With the regular practice of this Mudra, it is possible to face spiritual growth and challenges.</a:t>
            </a:r>
            <a:endParaRPr lang="en-IN" sz="1800" dirty="0"/>
          </a:p>
        </p:txBody>
      </p:sp>
    </p:spTree>
    <p:extLst>
      <p:ext uri="{BB962C8B-B14F-4D97-AF65-F5344CB8AC3E}">
        <p14:creationId xmlns:p14="http://schemas.microsoft.com/office/powerpoint/2010/main" val="19060813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312"/>
            <a:ext cx="9905998" cy="756355"/>
          </a:xfrm>
        </p:spPr>
        <p:txBody>
          <a:bodyPr/>
          <a:lstStyle/>
          <a:p>
            <a:r>
              <a:rPr lang="en-GB" b="1" dirty="0" smtClean="0">
                <a:solidFill>
                  <a:schemeClr val="bg1"/>
                </a:solidFill>
                <a:latin typeface="Algerian" panose="04020705040A02060702" pitchFamily="82" charset="0"/>
              </a:rPr>
              <a:t>       Benefits </a:t>
            </a:r>
            <a:r>
              <a:rPr lang="en-GB" b="1" dirty="0">
                <a:solidFill>
                  <a:schemeClr val="bg1"/>
                </a:solidFill>
                <a:latin typeface="Algerian" panose="04020705040A02060702" pitchFamily="82" charset="0"/>
              </a:rPr>
              <a:t>of prayer mudras</a:t>
            </a:r>
            <a:endParaRPr lang="en-IN" dirty="0"/>
          </a:p>
        </p:txBody>
      </p:sp>
      <p:sp>
        <p:nvSpPr>
          <p:cNvPr id="3" name="Content Placeholder 2"/>
          <p:cNvSpPr>
            <a:spLocks noGrp="1"/>
          </p:cNvSpPr>
          <p:nvPr>
            <p:ph idx="1"/>
          </p:nvPr>
        </p:nvSpPr>
        <p:spPr>
          <a:xfrm>
            <a:off x="1141412" y="846667"/>
            <a:ext cx="9905999" cy="6231466"/>
          </a:xfrm>
        </p:spPr>
        <p:txBody>
          <a:bodyPr>
            <a:noAutofit/>
          </a:bodyPr>
          <a:lstStyle/>
          <a:p>
            <a:r>
              <a:rPr lang="en-GB" sz="1650" b="1" cap="all" dirty="0" err="1">
                <a:solidFill>
                  <a:schemeClr val="bg1"/>
                </a:solidFill>
                <a:latin typeface="Algerian" panose="04020705040A02060702" pitchFamily="82" charset="0"/>
                <a:ea typeface="+mj-ea"/>
                <a:cs typeface="+mj-cs"/>
              </a:rPr>
              <a:t>Vajrapradama</a:t>
            </a:r>
            <a:r>
              <a:rPr lang="en-GB" sz="1650" b="1" cap="all" dirty="0">
                <a:solidFill>
                  <a:schemeClr val="bg1"/>
                </a:solidFill>
                <a:latin typeface="Algerian" panose="04020705040A02060702" pitchFamily="82" charset="0"/>
                <a:ea typeface="+mj-ea"/>
                <a:cs typeface="+mj-cs"/>
              </a:rPr>
              <a:t> Mudra </a:t>
            </a:r>
            <a:r>
              <a:rPr lang="en-GB" sz="1650" dirty="0"/>
              <a:t>provides you the feeling of self-assurance and builds your confidence and positivity.  It helps you in tackling insecurities.  It builds a balancing power to improve mental, physical, and emotional stability.  It helps in controlling our breaths. </a:t>
            </a:r>
            <a:endParaRPr lang="en-GB" sz="1650" dirty="0" smtClean="0"/>
          </a:p>
          <a:p>
            <a:r>
              <a:rPr lang="en-GB" sz="1650" b="1" dirty="0" err="1">
                <a:solidFill>
                  <a:schemeClr val="bg1"/>
                </a:solidFill>
                <a:latin typeface="Algerian" panose="04020705040A02060702" pitchFamily="82" charset="0"/>
              </a:rPr>
              <a:t>Ganesha</a:t>
            </a:r>
            <a:r>
              <a:rPr lang="en-GB" sz="1650" b="1" dirty="0">
                <a:solidFill>
                  <a:schemeClr val="bg1"/>
                </a:solidFill>
                <a:latin typeface="Algerian" panose="04020705040A02060702" pitchFamily="82" charset="0"/>
              </a:rPr>
              <a:t> mudra </a:t>
            </a:r>
            <a:r>
              <a:rPr lang="en-GB" sz="1650" dirty="0"/>
              <a:t>opens the </a:t>
            </a:r>
            <a:r>
              <a:rPr lang="en-GB" sz="1650" dirty="0" err="1"/>
              <a:t>Anahata</a:t>
            </a:r>
            <a:r>
              <a:rPr lang="en-GB" sz="1650" dirty="0"/>
              <a:t> Chakra or the heart chakra due to which the person feels the symptoms of love, empathy, courage, confidence and openness. </a:t>
            </a:r>
            <a:r>
              <a:rPr lang="en-GB" sz="1650" dirty="0" smtClean="0"/>
              <a:t> </a:t>
            </a:r>
            <a:r>
              <a:rPr lang="en-GB" sz="1650" dirty="0"/>
              <a:t>It strengthens the weak hearts. </a:t>
            </a:r>
            <a:r>
              <a:rPr lang="en-GB" sz="1650" dirty="0" smtClean="0"/>
              <a:t> </a:t>
            </a:r>
            <a:r>
              <a:rPr lang="en-GB" sz="1650" dirty="0"/>
              <a:t>It activates fluid circulation in the body. </a:t>
            </a:r>
            <a:r>
              <a:rPr lang="en-GB" sz="1650" dirty="0" smtClean="0"/>
              <a:t> </a:t>
            </a:r>
            <a:r>
              <a:rPr lang="en-GB" sz="1650" dirty="0"/>
              <a:t>It includes all the five elements of your body (air, fire, earth, and water, or metal). </a:t>
            </a:r>
            <a:r>
              <a:rPr lang="en-GB" sz="1650" dirty="0" smtClean="0"/>
              <a:t> </a:t>
            </a:r>
            <a:r>
              <a:rPr lang="en-GB" sz="1650" dirty="0"/>
              <a:t>It energizes the body and boosts self-esteem and self-confidence. </a:t>
            </a:r>
            <a:r>
              <a:rPr lang="en-GB" sz="1650" dirty="0" smtClean="0"/>
              <a:t> </a:t>
            </a:r>
            <a:r>
              <a:rPr lang="en-GB" sz="1650" dirty="0"/>
              <a:t>It is considered good for overall health of the immune system. </a:t>
            </a:r>
            <a:endParaRPr lang="en-GB" sz="1650" dirty="0" smtClean="0"/>
          </a:p>
          <a:p>
            <a:r>
              <a:rPr lang="en-IN" sz="1650" b="1" dirty="0" err="1" smtClean="0">
                <a:solidFill>
                  <a:schemeClr val="bg1"/>
                </a:solidFill>
                <a:latin typeface="Algerian" panose="04020705040A02060702" pitchFamily="82" charset="0"/>
              </a:rPr>
              <a:t>dharmachakra</a:t>
            </a:r>
            <a:r>
              <a:rPr lang="en-IN" sz="1650" b="1" dirty="0" smtClean="0">
                <a:solidFill>
                  <a:schemeClr val="bg1"/>
                </a:solidFill>
                <a:latin typeface="Algerian" panose="04020705040A02060702" pitchFamily="82" charset="0"/>
              </a:rPr>
              <a:t> MUDRA </a:t>
            </a:r>
            <a:r>
              <a:rPr lang="en-GB" sz="1650" dirty="0" err="1" smtClean="0"/>
              <a:t>Dharmachakra</a:t>
            </a:r>
            <a:r>
              <a:rPr lang="en-GB" sz="1650" dirty="0" smtClean="0"/>
              <a:t> </a:t>
            </a:r>
            <a:r>
              <a:rPr lang="en-GB" sz="1650" dirty="0"/>
              <a:t>in Sanskrit literally means the “Wheel of Dharma”. This mudra symbolizes one of the important moments in the life of Buddha, the occasion when he teaches to his companions the first sermon after his </a:t>
            </a:r>
            <a:r>
              <a:rPr lang="en-GB" sz="1650" dirty="0" smtClean="0"/>
              <a:t>Enlightenment </a:t>
            </a:r>
            <a:r>
              <a:rPr lang="en-GB" sz="1650" dirty="0" err="1" smtClean="0"/>
              <a:t>Dharmachakra</a:t>
            </a:r>
            <a:r>
              <a:rPr lang="en-GB" sz="1650" dirty="0" smtClean="0"/>
              <a:t> </a:t>
            </a:r>
            <a:r>
              <a:rPr lang="en-GB" sz="1650" dirty="0"/>
              <a:t>mudra recovers meditation power. </a:t>
            </a:r>
            <a:r>
              <a:rPr lang="en-GB" sz="1650" dirty="0" smtClean="0"/>
              <a:t> </a:t>
            </a:r>
            <a:r>
              <a:rPr lang="en-GB" sz="1650" dirty="0"/>
              <a:t>This mudra makes sure there is an everlasting change inside the person. </a:t>
            </a:r>
            <a:endParaRPr lang="en-GB" sz="1650" dirty="0" smtClean="0"/>
          </a:p>
          <a:p>
            <a:r>
              <a:rPr lang="en-IN" sz="1650" b="1" dirty="0">
                <a:solidFill>
                  <a:schemeClr val="bg1"/>
                </a:solidFill>
                <a:latin typeface="Algerian" panose="04020705040A02060702" pitchFamily="82" charset="0"/>
              </a:rPr>
              <a:t> mudra of inner self </a:t>
            </a:r>
            <a:r>
              <a:rPr lang="en-GB" sz="1650" dirty="0" smtClean="0"/>
              <a:t>Mudra </a:t>
            </a:r>
            <a:r>
              <a:rPr lang="en-GB" sz="1650" dirty="0"/>
              <a:t>of the Inner Self shines a light on the soul within. </a:t>
            </a:r>
            <a:r>
              <a:rPr lang="en-GB" sz="1650" dirty="0" smtClean="0"/>
              <a:t> </a:t>
            </a:r>
            <a:r>
              <a:rPr lang="en-GB" sz="1650" dirty="0"/>
              <a:t>It is specially designed to deepen the levels of meditation, consequently helping in the spiritual journey. </a:t>
            </a:r>
            <a:r>
              <a:rPr lang="en-GB" sz="1650" dirty="0" smtClean="0"/>
              <a:t>It </a:t>
            </a:r>
            <a:r>
              <a:rPr lang="en-GB" sz="1650" dirty="0"/>
              <a:t>is an additional expression of devotion</a:t>
            </a:r>
            <a:r>
              <a:rPr lang="en-GB" sz="1650" dirty="0" smtClean="0"/>
              <a:t>.</a:t>
            </a:r>
          </a:p>
          <a:p>
            <a:r>
              <a:rPr lang="en-IN" sz="1650" b="1" dirty="0" err="1">
                <a:solidFill>
                  <a:schemeClr val="bg1"/>
                </a:solidFill>
                <a:latin typeface="Algerian" panose="04020705040A02060702" pitchFamily="82" charset="0"/>
              </a:rPr>
              <a:t>ushas</a:t>
            </a:r>
            <a:r>
              <a:rPr lang="en-IN" sz="1650" b="1" dirty="0">
                <a:solidFill>
                  <a:schemeClr val="bg1"/>
                </a:solidFill>
                <a:latin typeface="Algerian" panose="04020705040A02060702" pitchFamily="82" charset="0"/>
              </a:rPr>
              <a:t> mudra </a:t>
            </a:r>
            <a:r>
              <a:rPr lang="en-GB" sz="1650" dirty="0"/>
              <a:t>It balances or synchronizes the left and right hemispheres of the brain. Thus, helps in bringing clarity to the mind and promotes awareness. </a:t>
            </a:r>
            <a:r>
              <a:rPr lang="en-GB" sz="1650" dirty="0" smtClean="0"/>
              <a:t>It regulates the endocrine system there by regulates </a:t>
            </a:r>
            <a:r>
              <a:rPr lang="en-GB" sz="1650" dirty="0"/>
              <a:t>the proper hormonal flow and provides benefits in long run. </a:t>
            </a:r>
            <a:r>
              <a:rPr lang="en-GB" sz="1650" dirty="0" smtClean="0"/>
              <a:t>This </a:t>
            </a:r>
            <a:r>
              <a:rPr lang="en-GB" sz="1650" dirty="0"/>
              <a:t>Mudra Regulates irregular </a:t>
            </a:r>
            <a:r>
              <a:rPr lang="en-GB" sz="1650" dirty="0" smtClean="0"/>
              <a:t>menses . </a:t>
            </a:r>
            <a:r>
              <a:rPr lang="en-GB" sz="1650" dirty="0"/>
              <a:t>It Stimulates Sacral </a:t>
            </a:r>
            <a:r>
              <a:rPr lang="en-GB" sz="1650" dirty="0" smtClean="0"/>
              <a:t>chakra and enhances </a:t>
            </a:r>
            <a:r>
              <a:rPr lang="en-GB" sz="1650" dirty="0"/>
              <a:t>social life, sexuality, creativity, and brings pleasure.</a:t>
            </a:r>
            <a:r>
              <a:rPr lang="en-GB" sz="1650" dirty="0" smtClean="0"/>
              <a:t>  </a:t>
            </a:r>
            <a:r>
              <a:rPr lang="en-GB" sz="1650" dirty="0"/>
              <a:t>This Mudra also Uplifts energy level . </a:t>
            </a:r>
            <a:r>
              <a:rPr lang="en-GB" sz="1650" dirty="0" smtClean="0"/>
              <a:t> </a:t>
            </a:r>
            <a:endParaRPr lang="en-IN" sz="1650" dirty="0"/>
          </a:p>
        </p:txBody>
      </p:sp>
    </p:spTree>
    <p:extLst>
      <p:ext uri="{BB962C8B-B14F-4D97-AF65-F5344CB8AC3E}">
        <p14:creationId xmlns:p14="http://schemas.microsoft.com/office/powerpoint/2010/main" val="13734183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027289"/>
          </a:xfrm>
        </p:spPr>
        <p:txBody>
          <a:bodyPr>
            <a:normAutofit/>
          </a:bodyPr>
          <a:lstStyle/>
          <a:p>
            <a:r>
              <a:rPr lang="en-GB" dirty="0" smtClean="0"/>
              <a:t>			</a:t>
            </a:r>
            <a:endParaRPr lang="en-IN" sz="4500" dirty="0"/>
          </a:p>
        </p:txBody>
      </p:sp>
      <p:pic>
        <p:nvPicPr>
          <p:cNvPr id="3" name="Content Placeholder 2"/>
          <p:cNvPicPr>
            <a:picLocks noGrp="1" noChangeAspect="1"/>
          </p:cNvPicPr>
          <p:nvPr>
            <p:ph idx="1"/>
          </p:nvPr>
        </p:nvPicPr>
        <p:blipFill rotWithShape="1">
          <a:blip r:embed="rId2"/>
          <a:srcRect r="1153" b="25077"/>
          <a:stretch/>
        </p:blipFill>
        <p:spPr>
          <a:xfrm>
            <a:off x="835377" y="785257"/>
            <a:ext cx="10306756" cy="5412343"/>
          </a:xfrm>
          <a:prstGeom prst="rect">
            <a:avLst/>
          </a:prstGeom>
        </p:spPr>
      </p:pic>
    </p:spTree>
    <p:extLst>
      <p:ext uri="{BB962C8B-B14F-4D97-AF65-F5344CB8AC3E}">
        <p14:creationId xmlns:p14="http://schemas.microsoft.com/office/powerpoint/2010/main" val="34614442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85198"/>
          </a:xfrm>
        </p:spPr>
        <p:txBody>
          <a:bodyPr/>
          <a:lstStyle/>
          <a:p>
            <a:r>
              <a:rPr lang="en-IN" dirty="0" smtClean="0"/>
              <a:t>		</a:t>
            </a:r>
            <a:r>
              <a:rPr lang="en-IN" sz="4500" b="1" dirty="0" smtClean="0">
                <a:solidFill>
                  <a:schemeClr val="bg1"/>
                </a:solidFill>
                <a:latin typeface="Algerian" panose="04020705040A02060702" pitchFamily="82" charset="0"/>
              </a:rPr>
              <a:t>THE </a:t>
            </a:r>
            <a:r>
              <a:rPr lang="en-IN" sz="4500" b="1" dirty="0">
                <a:solidFill>
                  <a:schemeClr val="bg1"/>
                </a:solidFill>
                <a:latin typeface="Algerian" panose="04020705040A02060702" pitchFamily="82" charset="0"/>
              </a:rPr>
              <a:t>HISTORY OF MUDRAS </a:t>
            </a:r>
          </a:p>
        </p:txBody>
      </p:sp>
      <p:sp>
        <p:nvSpPr>
          <p:cNvPr id="3" name="Content Placeholder 2"/>
          <p:cNvSpPr>
            <a:spLocks noGrp="1"/>
          </p:cNvSpPr>
          <p:nvPr>
            <p:ph idx="1"/>
          </p:nvPr>
        </p:nvSpPr>
        <p:spPr>
          <a:xfrm>
            <a:off x="1141412" y="1603716"/>
            <a:ext cx="10633246" cy="4994031"/>
          </a:xfrm>
        </p:spPr>
        <p:txBody>
          <a:bodyPr>
            <a:noAutofit/>
          </a:bodyPr>
          <a:lstStyle/>
          <a:p>
            <a:r>
              <a:rPr lang="en-GB" b="1" dirty="0">
                <a:latin typeface="Arial" panose="020B0604020202020204" pitchFamily="34" charset="0"/>
                <a:cs typeface="Arial" panose="020B0604020202020204" pitchFamily="34" charset="0"/>
              </a:rPr>
              <a:t>Lord Shiva was said to be the first exponent of Mudras. According to tantric texts, he revealed this </a:t>
            </a:r>
            <a:r>
              <a:rPr lang="en-GB" b="1" dirty="0" smtClean="0">
                <a:latin typeface="Arial" panose="020B0604020202020204" pitchFamily="34" charset="0"/>
                <a:cs typeface="Arial" panose="020B0604020202020204" pitchFamily="34" charset="0"/>
              </a:rPr>
              <a:t>abundant </a:t>
            </a:r>
            <a:r>
              <a:rPr lang="en-GB" b="1" dirty="0">
                <a:latin typeface="Arial" panose="020B0604020202020204" pitchFamily="34" charset="0"/>
                <a:cs typeface="Arial" panose="020B0604020202020204" pitchFamily="34" charset="0"/>
              </a:rPr>
              <a:t>knowledge to Devi </a:t>
            </a:r>
            <a:r>
              <a:rPr lang="en-GB" b="1" dirty="0" err="1">
                <a:latin typeface="Arial" panose="020B0604020202020204" pitchFamily="34" charset="0"/>
                <a:cs typeface="Arial" panose="020B0604020202020204" pitchFamily="34" charset="0"/>
              </a:rPr>
              <a:t>Parvati</a:t>
            </a:r>
            <a:r>
              <a:rPr lang="en-GB" b="1" dirty="0">
                <a:latin typeface="Arial" panose="020B0604020202020204" pitchFamily="34" charset="0"/>
                <a:cs typeface="Arial" panose="020B0604020202020204" pitchFamily="34" charset="0"/>
              </a:rPr>
              <a:t>. This signifies that knowledge is not easily accessible even </a:t>
            </a:r>
            <a:r>
              <a:rPr lang="en-GB" b="1" dirty="0" smtClean="0">
                <a:latin typeface="Arial" panose="020B0604020202020204" pitchFamily="34" charset="0"/>
                <a:cs typeface="Arial" panose="020B0604020202020204" pitchFamily="34" charset="0"/>
              </a:rPr>
              <a:t>to </a:t>
            </a:r>
            <a:r>
              <a:rPr lang="en-GB" b="1" dirty="0">
                <a:latin typeface="Arial" panose="020B0604020202020204" pitchFamily="34" charset="0"/>
                <a:cs typeface="Arial" panose="020B0604020202020204" pitchFamily="34" charset="0"/>
              </a:rPr>
              <a:t>the Gods</a:t>
            </a:r>
            <a:r>
              <a:rPr lang="en-GB" b="1" dirty="0" smtClean="0">
                <a:latin typeface="Arial" panose="020B0604020202020204" pitchFamily="34" charset="0"/>
                <a:cs typeface="Arial" panose="020B0604020202020204" pitchFamily="34" charset="0"/>
              </a:rPr>
              <a:t>.</a:t>
            </a:r>
          </a:p>
          <a:p>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Only a clear and undisturbed mind can practice Mudra and attain its full benefits. </a:t>
            </a:r>
          </a:p>
          <a:p>
            <a:r>
              <a:rPr lang="en-GB" b="1" dirty="0">
                <a:latin typeface="Arial" panose="020B0604020202020204" pitchFamily="34" charset="0"/>
                <a:cs typeface="Arial" panose="020B0604020202020204" pitchFamily="34" charset="0"/>
              </a:rPr>
              <a:t>Those Practitioners who are disciplined, devoted, deserving can master it. </a:t>
            </a:r>
            <a:endParaRPr lang="en-GB" b="1"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They have appeared in varying religions and traditions including Hinduism, Buddhism, Christianity</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1570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900793"/>
          </a:xfrm>
        </p:spPr>
        <p:txBody>
          <a:bodyPr/>
          <a:lstStyle/>
          <a:p>
            <a:r>
              <a:rPr lang="en-IN" dirty="0" smtClean="0"/>
              <a:t>		</a:t>
            </a:r>
            <a:r>
              <a:rPr lang="en-IN" sz="4500" b="1" dirty="0" smtClean="0">
                <a:solidFill>
                  <a:schemeClr val="bg1"/>
                </a:solidFill>
                <a:latin typeface="Algerian" panose="04020705040A02060702" pitchFamily="82" charset="0"/>
              </a:rPr>
              <a:t>Benefits </a:t>
            </a:r>
            <a:r>
              <a:rPr lang="en-IN" sz="4500" b="1" dirty="0">
                <a:solidFill>
                  <a:schemeClr val="bg1"/>
                </a:solidFill>
                <a:latin typeface="Algerian" panose="04020705040A02060702" pitchFamily="82" charset="0"/>
              </a:rPr>
              <a:t>of Mudras </a:t>
            </a:r>
          </a:p>
        </p:txBody>
      </p:sp>
      <p:sp>
        <p:nvSpPr>
          <p:cNvPr id="3" name="Content Placeholder 2"/>
          <p:cNvSpPr>
            <a:spLocks noGrp="1"/>
          </p:cNvSpPr>
          <p:nvPr>
            <p:ph idx="1"/>
          </p:nvPr>
        </p:nvSpPr>
        <p:spPr>
          <a:xfrm>
            <a:off x="1141412" y="1519312"/>
            <a:ext cx="9905999" cy="5106572"/>
          </a:xfrm>
        </p:spPr>
        <p:txBody>
          <a:bodyPr>
            <a:normAutofit/>
          </a:bodyPr>
          <a:lstStyle/>
          <a:p>
            <a:r>
              <a:rPr lang="en-GB" b="1" dirty="0">
                <a:latin typeface="Arial" panose="020B0604020202020204" pitchFamily="34" charset="0"/>
                <a:cs typeface="Arial" panose="020B0604020202020204" pitchFamily="34" charset="0"/>
              </a:rPr>
              <a:t>Mudras are an excellent alternative therapy. </a:t>
            </a:r>
            <a:endParaRPr lang="en-GB" b="1"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Mudras act naturally, are simple and gentle and works on regaining our health without any difficulties. </a:t>
            </a:r>
            <a:endParaRPr lang="en-GB" b="1"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There are no ultra-sophisticated instruments involved in using Mudra. </a:t>
            </a:r>
            <a:endParaRPr lang="en-GB" b="1"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Mudra being universal, they can be performed anywhere and anytime and by anybody. </a:t>
            </a:r>
            <a:endParaRPr lang="en-GB" b="1"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All kinds of illnesses, simple or serious, can be cured by Mudras. </a:t>
            </a:r>
            <a:endParaRPr lang="en-GB" b="1" dirty="0" smtClean="0">
              <a:latin typeface="Arial" panose="020B0604020202020204" pitchFamily="34" charset="0"/>
              <a:cs typeface="Arial" panose="020B0604020202020204" pitchFamily="34" charset="0"/>
            </a:endParaRPr>
          </a:p>
          <a:p>
            <a:pPr marL="0" indent="0">
              <a:buNone/>
            </a:pP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Mudras even help the semi-conscious or unconscious people. </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2016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58044"/>
            <a:ext cx="9905998" cy="677335"/>
          </a:xfrm>
        </p:spPr>
        <p:txBody>
          <a:bodyPr>
            <a:normAutofit fontScale="90000"/>
          </a:bodyPr>
          <a:lstStyle/>
          <a:p>
            <a:r>
              <a:rPr lang="en-GB" sz="4500" b="1" dirty="0" smtClean="0">
                <a:solidFill>
                  <a:schemeClr val="bg1"/>
                </a:solidFill>
                <a:latin typeface="Algerian" panose="04020705040A02060702" pitchFamily="82" charset="0"/>
              </a:rPr>
              <a:t>		HOW </a:t>
            </a:r>
            <a:r>
              <a:rPr lang="en-GB" sz="4500" b="1" dirty="0">
                <a:solidFill>
                  <a:schemeClr val="bg1"/>
                </a:solidFill>
                <a:latin typeface="Algerian" panose="04020705040A02060702" pitchFamily="82" charset="0"/>
              </a:rPr>
              <a:t>DOES MUDRA WORKS</a:t>
            </a:r>
            <a:endParaRPr lang="en-IN" sz="45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1141412" y="835379"/>
            <a:ext cx="9905999" cy="5858932"/>
          </a:xfrm>
        </p:spPr>
        <p:txBody>
          <a:bodyPr>
            <a:noAutofit/>
          </a:bodyPr>
          <a:lstStyle/>
          <a:p>
            <a:r>
              <a:rPr lang="en-GB" b="1" dirty="0">
                <a:latin typeface="Arial" panose="020B0604020202020204" pitchFamily="34" charset="0"/>
                <a:cs typeface="Arial" panose="020B0604020202020204" pitchFamily="34" charset="0"/>
              </a:rPr>
              <a:t>Yoga mudras alter the flow of energy through </a:t>
            </a:r>
            <a:r>
              <a:rPr lang="en-GB" b="1">
                <a:latin typeface="Arial" panose="020B0604020202020204" pitchFamily="34" charset="0"/>
                <a:cs typeface="Arial" panose="020B0604020202020204" pitchFamily="34" charset="0"/>
              </a:rPr>
              <a:t>your </a:t>
            </a:r>
            <a:r>
              <a:rPr lang="en-GB" b="1" smtClean="0">
                <a:latin typeface="Arial" panose="020B0604020202020204" pitchFamily="34" charset="0"/>
                <a:cs typeface="Arial" panose="020B0604020202020204" pitchFamily="34" charset="0"/>
              </a:rPr>
              <a:t>acupressure </a:t>
            </a:r>
            <a:r>
              <a:rPr lang="en-GB" b="1" dirty="0">
                <a:latin typeface="Arial" panose="020B0604020202020204" pitchFamily="34" charset="0"/>
                <a:cs typeface="Arial" panose="020B0604020202020204" pitchFamily="34" charset="0"/>
              </a:rPr>
              <a:t>system. </a:t>
            </a:r>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When </a:t>
            </a:r>
            <a:r>
              <a:rPr lang="en-GB" b="1" dirty="0">
                <a:latin typeface="Arial" panose="020B0604020202020204" pitchFamily="34" charset="0"/>
                <a:cs typeface="Arial" panose="020B0604020202020204" pitchFamily="34" charset="0"/>
              </a:rPr>
              <a:t>you change the position of your hands and fingers, you literally alter the </a:t>
            </a:r>
            <a:r>
              <a:rPr lang="en-GB" b="1" dirty="0" err="1">
                <a:latin typeface="Arial" panose="020B0604020202020204" pitchFamily="34" charset="0"/>
                <a:cs typeface="Arial" panose="020B0604020202020204" pitchFamily="34" charset="0"/>
              </a:rPr>
              <a:t>prana</a:t>
            </a:r>
            <a:r>
              <a:rPr lang="en-GB" b="1" dirty="0">
                <a:latin typeface="Arial" panose="020B0604020202020204" pitchFamily="34" charset="0"/>
                <a:cs typeface="Arial" panose="020B0604020202020204" pitchFamily="34" charset="0"/>
              </a:rPr>
              <a:t> in your body</a:t>
            </a:r>
            <a:r>
              <a:rPr lang="en-GB" b="1" dirty="0" smtClean="0">
                <a:latin typeface="Arial" panose="020B0604020202020204" pitchFamily="34" charset="0"/>
                <a:cs typeface="Arial" panose="020B0604020202020204" pitchFamily="34" charset="0"/>
              </a:rPr>
              <a:t>.</a:t>
            </a:r>
          </a:p>
          <a:p>
            <a:r>
              <a:rPr lang="en-GB" b="1" dirty="0">
                <a:latin typeface="Arial" panose="020B0604020202020204" pitchFamily="34" charset="0"/>
                <a:cs typeface="Arial" panose="020B0604020202020204" pitchFamily="34" charset="0"/>
              </a:rPr>
              <a:t>The manipulation of </a:t>
            </a:r>
            <a:r>
              <a:rPr lang="en-GB" b="1" dirty="0" err="1">
                <a:latin typeface="Arial" panose="020B0604020202020204" pitchFamily="34" charset="0"/>
                <a:cs typeface="Arial" panose="020B0604020202020204" pitchFamily="34" charset="0"/>
              </a:rPr>
              <a:t>prana</a:t>
            </a:r>
            <a:r>
              <a:rPr lang="en-GB" b="1" dirty="0">
                <a:latin typeface="Arial" panose="020B0604020202020204" pitchFamily="34" charset="0"/>
                <a:cs typeface="Arial" panose="020B0604020202020204" pitchFamily="34" charset="0"/>
              </a:rPr>
              <a:t> through Madras takes place in much the same way that energy in the form of light or sound </a:t>
            </a:r>
            <a:r>
              <a:rPr lang="en-GB" b="1" dirty="0" smtClean="0">
                <a:latin typeface="Arial" panose="020B0604020202020204" pitchFamily="34" charset="0"/>
                <a:cs typeface="Arial" panose="020B0604020202020204" pitchFamily="34" charset="0"/>
              </a:rPr>
              <a:t>waves </a:t>
            </a:r>
            <a:r>
              <a:rPr lang="en-GB" b="1" dirty="0">
                <a:latin typeface="Arial" panose="020B0604020202020204" pitchFamily="34" charset="0"/>
                <a:cs typeface="Arial" panose="020B0604020202020204" pitchFamily="34" charset="0"/>
              </a:rPr>
              <a:t>is diverted by a </a:t>
            </a:r>
            <a:r>
              <a:rPr lang="en-GB" b="1" dirty="0" smtClean="0">
                <a:latin typeface="Arial" panose="020B0604020202020204" pitchFamily="34" charset="0"/>
                <a:cs typeface="Arial" panose="020B0604020202020204" pitchFamily="34" charset="0"/>
              </a:rPr>
              <a:t>mirror</a:t>
            </a:r>
          </a:p>
          <a:p>
            <a:r>
              <a:rPr lang="en-GB" b="1" dirty="0">
                <a:latin typeface="Arial" panose="020B0604020202020204" pitchFamily="34" charset="0"/>
                <a:cs typeface="Arial" panose="020B0604020202020204" pitchFamily="34" charset="0"/>
              </a:rPr>
              <a:t>Mudras activate </a:t>
            </a:r>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three </a:t>
            </a:r>
            <a:r>
              <a:rPr lang="en-GB" b="1" dirty="0" err="1" smtClean="0">
                <a:latin typeface="Arial" panose="020B0604020202020204" pitchFamily="34" charset="0"/>
                <a:cs typeface="Arial" panose="020B0604020202020204" pitchFamily="34" charset="0"/>
              </a:rPr>
              <a:t>nadis</a:t>
            </a:r>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and ensure that the flow of </a:t>
            </a:r>
            <a:r>
              <a:rPr lang="en-GB" b="1" dirty="0" err="1">
                <a:latin typeface="Arial" panose="020B0604020202020204" pitchFamily="34" charset="0"/>
                <a:cs typeface="Arial" panose="020B0604020202020204" pitchFamily="34" charset="0"/>
              </a:rPr>
              <a:t>prana</a:t>
            </a:r>
            <a:r>
              <a:rPr lang="en-GB" b="1" dirty="0">
                <a:latin typeface="Arial" panose="020B0604020202020204" pitchFamily="34" charset="0"/>
                <a:cs typeface="Arial" panose="020B0604020202020204" pitchFamily="34" charset="0"/>
              </a:rPr>
              <a:t> takes place properly without waste. </a:t>
            </a:r>
            <a:endParaRPr lang="en-GB" b="1" dirty="0" smtClean="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Mudra enables </a:t>
            </a:r>
            <a:r>
              <a:rPr lang="en-GB" b="1" dirty="0" smtClean="0">
                <a:latin typeface="Arial" panose="020B0604020202020204" pitchFamily="34" charset="0"/>
                <a:cs typeface="Arial" panose="020B0604020202020204" pitchFamily="34" charset="0"/>
              </a:rPr>
              <a:t>the flow of  </a:t>
            </a:r>
            <a:r>
              <a:rPr lang="en-GB" b="1" dirty="0">
                <a:latin typeface="Arial" panose="020B0604020202020204" pitchFamily="34" charset="0"/>
                <a:cs typeface="Arial" panose="020B0604020202020204" pitchFamily="34" charset="0"/>
              </a:rPr>
              <a:t>energy </a:t>
            </a:r>
            <a:r>
              <a:rPr lang="en-GB" b="1" dirty="0" smtClean="0">
                <a:latin typeface="Arial" panose="020B0604020202020204" pitchFamily="34" charset="0"/>
                <a:cs typeface="Arial" panose="020B0604020202020204" pitchFamily="34" charset="0"/>
              </a:rPr>
              <a:t>effortlessly </a:t>
            </a:r>
            <a:r>
              <a:rPr lang="en-GB" b="1" dirty="0">
                <a:latin typeface="Arial" panose="020B0604020202020204" pitchFamily="34" charset="0"/>
                <a:cs typeface="Arial" panose="020B0604020202020204" pitchFamily="34" charset="0"/>
              </a:rPr>
              <a:t>and freely from the base of your spine (the Root Chakra), throughout and beyond the top of the head (the Crown Chakra). </a:t>
            </a:r>
          </a:p>
          <a:p>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5314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2890"/>
            <a:ext cx="9905998" cy="767643"/>
          </a:xfrm>
        </p:spPr>
        <p:txBody>
          <a:bodyPr/>
          <a:lstStyle/>
          <a:p>
            <a:r>
              <a:rPr lang="en-GB" dirty="0" smtClean="0"/>
              <a:t>		</a:t>
            </a:r>
            <a:r>
              <a:rPr lang="en-GB" sz="4100" b="1" dirty="0">
                <a:solidFill>
                  <a:schemeClr val="bg1"/>
                </a:solidFill>
                <a:latin typeface="Algerian" panose="04020705040A02060702" pitchFamily="82" charset="0"/>
              </a:rPr>
              <a:t>MUDRA </a:t>
            </a:r>
            <a:r>
              <a:rPr lang="en-GB" sz="4100" b="1" dirty="0" smtClean="0">
                <a:solidFill>
                  <a:schemeClr val="bg1"/>
                </a:solidFill>
                <a:latin typeface="Algerian" panose="04020705040A02060702" pitchFamily="82" charset="0"/>
              </a:rPr>
              <a:t>AND </a:t>
            </a:r>
            <a:r>
              <a:rPr lang="en-GB" sz="4100" b="1" dirty="0">
                <a:solidFill>
                  <a:schemeClr val="bg1"/>
                </a:solidFill>
                <a:latin typeface="Algerian" panose="04020705040A02060702" pitchFamily="82" charset="0"/>
              </a:rPr>
              <a:t>SCIENCE</a:t>
            </a:r>
            <a:endParaRPr lang="en-IN" sz="41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1141412" y="778933"/>
            <a:ext cx="9905999" cy="5915379"/>
          </a:xfrm>
        </p:spPr>
        <p:txBody>
          <a:bodyPr>
            <a:normAutofit fontScale="85000" lnSpcReduction="10000"/>
          </a:bodyPr>
          <a:lstStyle/>
          <a:p>
            <a:r>
              <a:rPr lang="en-GB" b="1" dirty="0">
                <a:latin typeface="Arial" panose="020B0604020202020204" pitchFamily="34" charset="0"/>
                <a:cs typeface="Arial" panose="020B0604020202020204" pitchFamily="34" charset="0"/>
              </a:rPr>
              <a:t>Mudra science is an ancient science that which connects certain energy-flows in mind body system. </a:t>
            </a:r>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Mudras </a:t>
            </a:r>
            <a:r>
              <a:rPr lang="en-GB" b="1" dirty="0">
                <a:latin typeface="Arial" panose="020B0604020202020204" pitchFamily="34" charset="0"/>
                <a:cs typeface="Arial" panose="020B0604020202020204" pitchFamily="34" charset="0"/>
              </a:rPr>
              <a:t>work on the nerves, they are a NEURAL </a:t>
            </a:r>
            <a:r>
              <a:rPr lang="en-GB" b="1" dirty="0" smtClean="0">
                <a:latin typeface="Arial" panose="020B0604020202020204" pitchFamily="34" charset="0"/>
                <a:cs typeface="Arial" panose="020B0604020202020204" pitchFamily="34" charset="0"/>
              </a:rPr>
              <a:t>SCIENCE.</a:t>
            </a:r>
            <a:r>
              <a:rPr lang="en-GB" b="1" dirty="0">
                <a:latin typeface="Arial" panose="020B0604020202020204" pitchFamily="34" charset="0"/>
                <a:cs typeface="Arial" panose="020B0604020202020204" pitchFamily="34" charset="0"/>
              </a:rPr>
              <a:t> When any mudra is performed, neural impulses are first generated within the brain itself.</a:t>
            </a:r>
            <a:endParaRPr lang="en-IN" b="1"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Science </a:t>
            </a:r>
            <a:r>
              <a:rPr lang="en-GB" b="1" dirty="0">
                <a:latin typeface="Arial" panose="020B0604020202020204" pitchFamily="34" charset="0"/>
                <a:cs typeface="Arial" panose="020B0604020202020204" pitchFamily="34" charset="0"/>
              </a:rPr>
              <a:t>also confirms that around every tip there is a concentration of free electrons. By touching together of the tips of the fingers or the finger tips to other parts of the palms this free energy (</a:t>
            </a:r>
            <a:r>
              <a:rPr lang="en-GB" b="1" dirty="0" err="1">
                <a:latin typeface="Arial" panose="020B0604020202020204" pitchFamily="34" charset="0"/>
                <a:cs typeface="Arial" panose="020B0604020202020204" pitchFamily="34" charset="0"/>
              </a:rPr>
              <a:t>Prana</a:t>
            </a:r>
            <a:r>
              <a:rPr lang="en-GB" b="1" dirty="0">
                <a:latin typeface="Arial" panose="020B0604020202020204" pitchFamily="34" charset="0"/>
                <a:cs typeface="Arial" panose="020B0604020202020204" pitchFamily="34" charset="0"/>
              </a:rPr>
              <a:t>) is redirected back into the body along specified channels, back up to the brain. </a:t>
            </a:r>
            <a:endParaRPr lang="en-GB" b="1" dirty="0" smtClean="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The </a:t>
            </a:r>
            <a:r>
              <a:rPr lang="en-GB" b="1" dirty="0">
                <a:latin typeface="Arial" panose="020B0604020202020204" pitchFamily="34" charset="0"/>
                <a:cs typeface="Arial" panose="020B0604020202020204" pitchFamily="34" charset="0"/>
              </a:rPr>
              <a:t>redirected energy traveling through the nerves stimulates the various chakras. </a:t>
            </a:r>
            <a:r>
              <a:rPr lang="en-GB" b="1" dirty="0" smtClean="0">
                <a:latin typeface="Arial" panose="020B0604020202020204" pitchFamily="34" charset="0"/>
                <a:cs typeface="Arial" panose="020B0604020202020204" pitchFamily="34" charset="0"/>
              </a:rPr>
              <a:t>When </a:t>
            </a:r>
            <a:r>
              <a:rPr lang="en-GB" b="1" dirty="0">
                <a:latin typeface="Arial" panose="020B0604020202020204" pitchFamily="34" charset="0"/>
                <a:cs typeface="Arial" panose="020B0604020202020204" pitchFamily="34" charset="0"/>
              </a:rPr>
              <a:t>you hold or press a particular finger in yoga mudra, the corresponding energy </a:t>
            </a:r>
            <a:r>
              <a:rPr lang="en-GB" b="1" dirty="0" smtClean="0">
                <a:latin typeface="Arial" panose="020B0604020202020204" pitchFamily="34" charset="0"/>
                <a:cs typeface="Arial" panose="020B0604020202020204" pitchFamily="34" charset="0"/>
              </a:rPr>
              <a:t>centre </a:t>
            </a:r>
            <a:r>
              <a:rPr lang="en-GB" b="1" dirty="0">
                <a:latin typeface="Arial" panose="020B0604020202020204" pitchFamily="34" charset="0"/>
                <a:cs typeface="Arial" panose="020B0604020202020204" pitchFamily="34" charset="0"/>
              </a:rPr>
              <a:t>or gland stimulates in the brain (Power supplier of the circuit</a:t>
            </a:r>
            <a:r>
              <a:rPr lang="en-GB" b="1" dirty="0" smtClean="0">
                <a:latin typeface="Arial" panose="020B0604020202020204" pitchFamily="34" charset="0"/>
                <a:cs typeface="Arial" panose="020B0604020202020204" pitchFamily="34" charset="0"/>
              </a:rPr>
              <a:t>).</a:t>
            </a:r>
          </a:p>
          <a:p>
            <a:r>
              <a:rPr lang="en-GB" b="1" dirty="0" smtClean="0">
                <a:latin typeface="Arial" panose="020B0604020202020204" pitchFamily="34" charset="0"/>
                <a:cs typeface="Arial" panose="020B0604020202020204" pitchFamily="34" charset="0"/>
              </a:rPr>
              <a:t> </a:t>
            </a:r>
            <a:r>
              <a:rPr lang="en-GB" b="1" dirty="0">
                <a:latin typeface="Arial" panose="020B0604020202020204" pitchFamily="34" charset="0"/>
                <a:cs typeface="Arial" panose="020B0604020202020204" pitchFamily="34" charset="0"/>
              </a:rPr>
              <a:t>In this way, the brain receives a signal to alter the energy pattern within the body by regulating the </a:t>
            </a:r>
            <a:r>
              <a:rPr lang="en-GB" b="1" dirty="0" err="1">
                <a:latin typeface="Arial" panose="020B0604020202020204" pitchFamily="34" charset="0"/>
                <a:cs typeface="Arial" panose="020B0604020202020204" pitchFamily="34" charset="0"/>
              </a:rPr>
              <a:t>Prana</a:t>
            </a:r>
            <a:r>
              <a:rPr lang="en-GB" b="1" dirty="0">
                <a:latin typeface="Arial" panose="020B0604020202020204" pitchFamily="34" charset="0"/>
                <a:cs typeface="Arial" panose="020B0604020202020204" pitchFamily="34" charset="0"/>
              </a:rPr>
              <a:t> flow</a:t>
            </a:r>
            <a:r>
              <a:rPr lang="en-GB" b="1" dirty="0" smtClean="0">
                <a:latin typeface="Arial" panose="020B0604020202020204" pitchFamily="34" charset="0"/>
                <a:cs typeface="Arial" panose="020B0604020202020204" pitchFamily="34" charset="0"/>
              </a:rPr>
              <a:t>.</a:t>
            </a:r>
            <a:r>
              <a:rPr lang="en-GB" b="1" dirty="0">
                <a:latin typeface="Arial" panose="020B0604020202020204" pitchFamily="34" charset="0"/>
                <a:cs typeface="Arial" panose="020B0604020202020204" pitchFamily="34" charset="0"/>
              </a:rPr>
              <a:t> </a:t>
            </a:r>
            <a:endParaRPr lang="en-IN"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4823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837749"/>
          </a:xfrm>
        </p:spPr>
        <p:txBody>
          <a:bodyPr>
            <a:normAutofit/>
          </a:bodyPr>
          <a:lstStyle/>
          <a:p>
            <a:r>
              <a:rPr lang="en-GB" sz="4100" b="1" dirty="0">
                <a:solidFill>
                  <a:schemeClr val="bg1"/>
                </a:solidFill>
                <a:latin typeface="Algerian" panose="04020705040A02060702" pitchFamily="82" charset="0"/>
              </a:rPr>
              <a:t>TYPES OF MUDRAS</a:t>
            </a:r>
            <a:endParaRPr lang="en-IN" sz="4100" b="1" dirty="0">
              <a:solidFill>
                <a:schemeClr val="bg1"/>
              </a:solidFill>
              <a:latin typeface="Algerian" panose="04020705040A02060702" pitchFamily="82" charset="0"/>
            </a:endParaRPr>
          </a:p>
        </p:txBody>
      </p:sp>
      <p:sp>
        <p:nvSpPr>
          <p:cNvPr id="3" name="Content Placeholder 2"/>
          <p:cNvSpPr>
            <a:spLocks noGrp="1"/>
          </p:cNvSpPr>
          <p:nvPr>
            <p:ph idx="1"/>
          </p:nvPr>
        </p:nvSpPr>
        <p:spPr>
          <a:xfrm>
            <a:off x="1141412" y="1456267"/>
            <a:ext cx="9905999" cy="5159022"/>
          </a:xfrm>
        </p:spPr>
        <p:txBody>
          <a:bodyPr>
            <a:normAutofit fontScale="92500" lnSpcReduction="10000"/>
          </a:bodyPr>
          <a:lstStyle/>
          <a:p>
            <a:r>
              <a:rPr lang="en-IN" dirty="0"/>
              <a:t>Hasta (Hand) mudras</a:t>
            </a:r>
            <a:r>
              <a:rPr lang="en-IN" dirty="0" smtClean="0"/>
              <a:t>:</a:t>
            </a:r>
          </a:p>
          <a:p>
            <a:r>
              <a:rPr lang="en-IN" dirty="0"/>
              <a:t>Mana, head mudras</a:t>
            </a:r>
            <a:r>
              <a:rPr lang="en-IN" dirty="0" smtClean="0"/>
              <a:t>:</a:t>
            </a:r>
            <a:r>
              <a:rPr lang="en-GB" dirty="0"/>
              <a:t> These practices form an essential part of the kundalini yoga. They utilise the eyes, ears, nose, tongue, and lips. </a:t>
            </a:r>
            <a:endParaRPr lang="en-GB" dirty="0" smtClean="0"/>
          </a:p>
          <a:p>
            <a:r>
              <a:rPr lang="en-IN" dirty="0" smtClean="0"/>
              <a:t>EXAMPLE :</a:t>
            </a:r>
            <a:r>
              <a:rPr lang="en-IN" dirty="0" err="1" smtClean="0"/>
              <a:t>Shambhavi</a:t>
            </a:r>
            <a:r>
              <a:rPr lang="en-IN" dirty="0" smtClean="0"/>
              <a:t> </a:t>
            </a:r>
            <a:r>
              <a:rPr lang="en-IN" dirty="0"/>
              <a:t>mudra ● </a:t>
            </a:r>
            <a:r>
              <a:rPr lang="en-IN" dirty="0" err="1"/>
              <a:t>Nasikagra</a:t>
            </a:r>
            <a:r>
              <a:rPr lang="en-IN" dirty="0"/>
              <a:t> </a:t>
            </a:r>
            <a:r>
              <a:rPr lang="en-IN" dirty="0" err="1"/>
              <a:t>drishti</a:t>
            </a:r>
            <a:r>
              <a:rPr lang="en-IN" dirty="0"/>
              <a:t> ● </a:t>
            </a:r>
            <a:r>
              <a:rPr lang="en-IN" dirty="0" err="1"/>
              <a:t>Khechari</a:t>
            </a:r>
            <a:r>
              <a:rPr lang="en-IN" dirty="0"/>
              <a:t> mudra</a:t>
            </a:r>
            <a:endParaRPr lang="en-IN" dirty="0" smtClean="0"/>
          </a:p>
          <a:p>
            <a:r>
              <a:rPr lang="en-IN" dirty="0"/>
              <a:t>Kaya, postural mudras</a:t>
            </a:r>
            <a:r>
              <a:rPr lang="en-IN" dirty="0" smtClean="0"/>
              <a:t>:</a:t>
            </a:r>
            <a:r>
              <a:rPr lang="en-GB" dirty="0"/>
              <a:t> These practices utilise physical postures combined with breathing and concentration</a:t>
            </a:r>
            <a:r>
              <a:rPr lang="en-GB" dirty="0" smtClean="0"/>
              <a:t>.</a:t>
            </a:r>
          </a:p>
          <a:p>
            <a:r>
              <a:rPr lang="en-IN" dirty="0" err="1"/>
              <a:t>Vipareeta</a:t>
            </a:r>
            <a:r>
              <a:rPr lang="en-IN" dirty="0"/>
              <a:t> </a:t>
            </a:r>
            <a:r>
              <a:rPr lang="en-IN" dirty="0" err="1"/>
              <a:t>karani</a:t>
            </a:r>
            <a:r>
              <a:rPr lang="en-IN" dirty="0"/>
              <a:t> mudra ● Yoga mudra</a:t>
            </a:r>
            <a:endParaRPr lang="en-IN" dirty="0" smtClean="0"/>
          </a:p>
          <a:p>
            <a:r>
              <a:rPr lang="en-IN" dirty="0"/>
              <a:t>Bandha, lock mudras</a:t>
            </a:r>
            <a:r>
              <a:rPr lang="en-IN" dirty="0" smtClean="0"/>
              <a:t>:</a:t>
            </a:r>
            <a:r>
              <a:rPr lang="en-GB" dirty="0"/>
              <a:t> : These practices combine mudras and bandhas. </a:t>
            </a:r>
            <a:r>
              <a:rPr lang="en-IN" dirty="0" err="1"/>
              <a:t>Maha</a:t>
            </a:r>
            <a:r>
              <a:rPr lang="en-IN" dirty="0"/>
              <a:t> </a:t>
            </a:r>
            <a:r>
              <a:rPr lang="en-IN" dirty="0" smtClean="0"/>
              <a:t>mudra </a:t>
            </a:r>
            <a:r>
              <a:rPr lang="en-IN" dirty="0"/>
              <a:t>● </a:t>
            </a:r>
            <a:r>
              <a:rPr lang="en-IN" dirty="0" err="1"/>
              <a:t>Maha</a:t>
            </a:r>
            <a:r>
              <a:rPr lang="en-IN" dirty="0"/>
              <a:t> </a:t>
            </a:r>
            <a:r>
              <a:rPr lang="en-IN" dirty="0" err="1"/>
              <a:t>bheda</a:t>
            </a:r>
            <a:r>
              <a:rPr lang="en-IN" dirty="0"/>
              <a:t> mudra ● </a:t>
            </a:r>
            <a:r>
              <a:rPr lang="en-IN" dirty="0" err="1"/>
              <a:t>Maha</a:t>
            </a:r>
            <a:r>
              <a:rPr lang="en-IN" dirty="0"/>
              <a:t> </a:t>
            </a:r>
            <a:r>
              <a:rPr lang="en-IN" dirty="0" err="1"/>
              <a:t>vedha</a:t>
            </a:r>
            <a:r>
              <a:rPr lang="en-IN" dirty="0"/>
              <a:t> </a:t>
            </a:r>
            <a:r>
              <a:rPr lang="en-IN" dirty="0" smtClean="0"/>
              <a:t>mudra</a:t>
            </a:r>
          </a:p>
          <a:p>
            <a:r>
              <a:rPr lang="en-GB" dirty="0" err="1"/>
              <a:t>Adhara</a:t>
            </a:r>
            <a:r>
              <a:rPr lang="en-GB" dirty="0"/>
              <a:t>, perineal mudras: These mudra techniques redirect the </a:t>
            </a:r>
            <a:r>
              <a:rPr lang="en-GB" dirty="0" err="1"/>
              <a:t>Prana</a:t>
            </a:r>
            <a:r>
              <a:rPr lang="en-GB" dirty="0"/>
              <a:t> from the lower </a:t>
            </a:r>
            <a:r>
              <a:rPr lang="en-GB" dirty="0" err="1"/>
              <a:t>centers</a:t>
            </a:r>
            <a:r>
              <a:rPr lang="en-GB" dirty="0"/>
              <a:t> to the brain</a:t>
            </a:r>
            <a:r>
              <a:rPr lang="en-GB" dirty="0" smtClean="0"/>
              <a:t>.</a:t>
            </a:r>
            <a:r>
              <a:rPr lang="en-IN" dirty="0"/>
              <a:t> </a:t>
            </a:r>
            <a:r>
              <a:rPr lang="en-IN" dirty="0" err="1"/>
              <a:t>Ashwini</a:t>
            </a:r>
            <a:r>
              <a:rPr lang="en-IN" dirty="0"/>
              <a:t> mudra ● </a:t>
            </a:r>
            <a:r>
              <a:rPr lang="en-IN" dirty="0" err="1"/>
              <a:t>Vajroli</a:t>
            </a:r>
            <a:r>
              <a:rPr lang="en-IN" dirty="0"/>
              <a:t> </a:t>
            </a:r>
            <a:r>
              <a:rPr lang="en-IN" dirty="0" err="1"/>
              <a:t>sahajoli</a:t>
            </a:r>
            <a:r>
              <a:rPr lang="en-IN" dirty="0"/>
              <a:t> mudra</a:t>
            </a:r>
          </a:p>
        </p:txBody>
      </p:sp>
    </p:spTree>
    <p:extLst>
      <p:ext uri="{BB962C8B-B14F-4D97-AF65-F5344CB8AC3E}">
        <p14:creationId xmlns:p14="http://schemas.microsoft.com/office/powerpoint/2010/main" val="30008639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4100" b="1" dirty="0">
                <a:solidFill>
                  <a:schemeClr val="bg1"/>
                </a:solidFill>
                <a:latin typeface="Algerian" panose="04020705040A02060702" pitchFamily="82" charset="0"/>
              </a:rPr>
              <a:t>GUIDELINES FOR PRACTICING MUDRAS </a:t>
            </a:r>
          </a:p>
        </p:txBody>
      </p:sp>
      <p:sp>
        <p:nvSpPr>
          <p:cNvPr id="3" name="Content Placeholder 2"/>
          <p:cNvSpPr>
            <a:spLocks noGrp="1"/>
          </p:cNvSpPr>
          <p:nvPr>
            <p:ph idx="1"/>
          </p:nvPr>
        </p:nvSpPr>
        <p:spPr>
          <a:xfrm>
            <a:off x="1141412" y="2249486"/>
            <a:ext cx="9905999" cy="4004557"/>
          </a:xfrm>
        </p:spPr>
        <p:txBody>
          <a:bodyPr>
            <a:normAutofit fontScale="92500" lnSpcReduction="10000"/>
          </a:bodyPr>
          <a:lstStyle/>
          <a:p>
            <a:r>
              <a:rPr lang="en-IN" dirty="0"/>
              <a:t>Systematic </a:t>
            </a:r>
            <a:r>
              <a:rPr lang="en-IN" dirty="0" smtClean="0"/>
              <a:t>approach</a:t>
            </a:r>
          </a:p>
          <a:p>
            <a:r>
              <a:rPr lang="en-IN" dirty="0"/>
              <a:t>Time of </a:t>
            </a:r>
            <a:r>
              <a:rPr lang="en-IN" dirty="0" smtClean="0"/>
              <a:t>Practice</a:t>
            </a:r>
          </a:p>
          <a:p>
            <a:r>
              <a:rPr lang="en-IN" dirty="0"/>
              <a:t>Place </a:t>
            </a:r>
            <a:endParaRPr lang="en-IN" dirty="0" smtClean="0"/>
          </a:p>
          <a:p>
            <a:r>
              <a:rPr lang="en-IN" dirty="0" smtClean="0"/>
              <a:t>Clothing</a:t>
            </a:r>
          </a:p>
          <a:p>
            <a:r>
              <a:rPr lang="en-IN" dirty="0"/>
              <a:t>Posture </a:t>
            </a:r>
            <a:r>
              <a:rPr lang="en-IN" dirty="0" smtClean="0"/>
              <a:t>-</a:t>
            </a:r>
            <a:r>
              <a:rPr lang="en-IN" dirty="0"/>
              <a:t>Sitting on a chair, Sitting with legs </a:t>
            </a:r>
            <a:r>
              <a:rPr lang="en-IN" dirty="0" smtClean="0"/>
              <a:t>crossed,</a:t>
            </a:r>
            <a:r>
              <a:rPr lang="en-GB" dirty="0"/>
              <a:t> Kneeling on your heels: </a:t>
            </a:r>
            <a:r>
              <a:rPr lang="en-GB" dirty="0" err="1" smtClean="0"/>
              <a:t>vajrasana</a:t>
            </a:r>
            <a:r>
              <a:rPr lang="en-GB" dirty="0" smtClean="0"/>
              <a:t>,</a:t>
            </a:r>
            <a:r>
              <a:rPr lang="en-IN" dirty="0"/>
              <a:t> Practicing while standing, Practicing while lying down </a:t>
            </a:r>
            <a:endParaRPr lang="en-IN" dirty="0" smtClean="0"/>
          </a:p>
          <a:p>
            <a:r>
              <a:rPr lang="en-IN" dirty="0"/>
              <a:t>Finger </a:t>
            </a:r>
            <a:r>
              <a:rPr lang="en-IN" dirty="0" smtClean="0"/>
              <a:t>contact</a:t>
            </a:r>
          </a:p>
          <a:p>
            <a:r>
              <a:rPr lang="en-IN" dirty="0"/>
              <a:t>Breathing  </a:t>
            </a:r>
          </a:p>
          <a:p>
            <a:endParaRPr lang="en-IN" dirty="0" smtClean="0"/>
          </a:p>
        </p:txBody>
      </p:sp>
    </p:spTree>
    <p:extLst>
      <p:ext uri="{BB962C8B-B14F-4D97-AF65-F5344CB8AC3E}">
        <p14:creationId xmlns:p14="http://schemas.microsoft.com/office/powerpoint/2010/main" val="402249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4500" b="1" dirty="0" smtClean="0">
                <a:solidFill>
                  <a:schemeClr val="bg1"/>
                </a:solidFill>
                <a:latin typeface="Algerian" panose="04020705040A02060702" pitchFamily="82" charset="0"/>
              </a:rPr>
              <a:t>MUDRA </a:t>
            </a:r>
            <a:r>
              <a:rPr lang="en-IN" sz="4500" b="1" dirty="0">
                <a:solidFill>
                  <a:schemeClr val="bg1"/>
                </a:solidFill>
                <a:latin typeface="Algerian" panose="04020705040A02060702" pitchFamily="82" charset="0"/>
              </a:rPr>
              <a:t>AND PANCHA MAHABHUTAS</a:t>
            </a:r>
          </a:p>
        </p:txBody>
      </p:sp>
      <p:pic>
        <p:nvPicPr>
          <p:cNvPr id="4" name="Content Placeholder 3"/>
          <p:cNvPicPr>
            <a:picLocks noGrp="1" noChangeAspect="1"/>
          </p:cNvPicPr>
          <p:nvPr>
            <p:ph idx="1"/>
          </p:nvPr>
        </p:nvPicPr>
        <p:blipFill>
          <a:blip r:embed="rId2"/>
          <a:stretch>
            <a:fillRect/>
          </a:stretch>
        </p:blipFill>
        <p:spPr>
          <a:xfrm>
            <a:off x="3430270" y="2249488"/>
            <a:ext cx="5328285" cy="3541712"/>
          </a:xfrm>
          <a:prstGeom prst="rect">
            <a:avLst/>
          </a:prstGeom>
        </p:spPr>
      </p:pic>
    </p:spTree>
    <p:extLst>
      <p:ext uri="{BB962C8B-B14F-4D97-AF65-F5344CB8AC3E}">
        <p14:creationId xmlns:p14="http://schemas.microsoft.com/office/powerpoint/2010/main" val="15733640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Template>
  <TotalTime>2791</TotalTime>
  <Words>1655</Words>
  <Application>Microsoft Office PowerPoint</Application>
  <PresentationFormat>Widescreen</PresentationFormat>
  <Paragraphs>177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Algerian</vt:lpstr>
      <vt:lpstr>Arial</vt:lpstr>
      <vt:lpstr>Trebuchet MS</vt:lpstr>
      <vt:lpstr>Tw Cen MT</vt:lpstr>
      <vt:lpstr>Circuit</vt:lpstr>
      <vt:lpstr>                                                                                      Mudra - Your health is In your hand           SESSION ON : MUDRA        BY : DHARANI gm BCOM., MBA., MSC yoga certification in yogic science (bss) CERTIFIED YOGA TRAINER (YOGA ALLIANCE USA) CERTIFIED YOGA THERAPIST CERTIFIED MUDRA THERAPIST CERTIFIED DEITITIAN IN AYURVEDIC diet &amp; NUTRITION    </vt:lpstr>
      <vt:lpstr>    MUDRAS</vt:lpstr>
      <vt:lpstr>  THE HISTORY OF MUDRAS </vt:lpstr>
      <vt:lpstr>  Benefits of Mudras </vt:lpstr>
      <vt:lpstr>  HOW DOES MUDRA WORKS</vt:lpstr>
      <vt:lpstr>  MUDRA AND SCIENCE</vt:lpstr>
      <vt:lpstr>TYPES OF MUDRAS</vt:lpstr>
      <vt:lpstr>GUIDELINES FOR PRACTICING MUDRAS </vt:lpstr>
      <vt:lpstr>MUDRA AND PANCHA MAHABHUTAS</vt:lpstr>
      <vt:lpstr>PowerPoint Presentation</vt:lpstr>
      <vt:lpstr>   Mudras and Tridoshas</vt:lpstr>
      <vt:lpstr>  Mudras and Tridoshas</vt:lpstr>
      <vt:lpstr>   Mudras and Tridoshas</vt:lpstr>
      <vt:lpstr> THE FIVE BASIC FINGER POSITIONS  </vt:lpstr>
      <vt:lpstr>           VATTA DHOSHA BALANCING MUDRAS  MUDRAS for  VATTA DEFICIENCY                   Mudra for Vata Dosha Excess CHIN MUDRA           AKASHA MUDRA                           shunya mudra              </vt:lpstr>
      <vt:lpstr> pitta DHOSHA BALANCING MUDRAS</vt:lpstr>
      <vt:lpstr>kapha DHOSHA BALANCING MUDRAS</vt:lpstr>
      <vt:lpstr>                                                 MUDRAS FOR COMMON AILMENTS BACK PAIN                HEADACHE                   THYROID           women health                      INSOMNIA        CONCENTRATION STRESS &amp; ANXIETY  diabetes high bp     low bp                                          </vt:lpstr>
      <vt:lpstr>                                                                  MUDRAS FOR COMMON AILMENTS                  lung diseases       joint mudra        spine health      digestive disorders           heart health         body detox menstrual cramps            obesity         excess water disorders</vt:lpstr>
      <vt:lpstr>                    Mudras for prayer                     Anjali mudra    granthita  mudra       mandala mudra    pushpaputa mudra       naga mudra            Vajrapradama ganesha mudra dharmachakra       mudra of inner self   ushas mudra  Mudra      mudra</vt:lpstr>
      <vt:lpstr>  Benefits of prayer mudras</vt:lpstr>
      <vt:lpstr>       Benefits of prayer mudras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Rocky 's</dc:creator>
  <cp:lastModifiedBy>sankara</cp:lastModifiedBy>
  <cp:revision>269</cp:revision>
  <dcterms:created xsi:type="dcterms:W3CDTF">2021-06-24T21:35:45Z</dcterms:created>
  <dcterms:modified xsi:type="dcterms:W3CDTF">2021-12-17T08:17:38Z</dcterms:modified>
</cp:coreProperties>
</file>