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iEXlclYQPSzGP8Arh+lGTflnqC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2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55" name="Google Shape;55;p2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5" name="Shape 165"/>
        <p:cNvGrpSpPr/>
        <p:nvPr/>
      </p:nvGrpSpPr>
      <p:grpSpPr>
        <a:xfrm>
          <a:off x="0" y="0"/>
          <a:ext cx="0" cy="0"/>
          <a:chOff x="0" y="0"/>
          <a:chExt cx="0" cy="0"/>
        </a:xfrm>
      </p:grpSpPr>
      <p:sp>
        <p:nvSpPr>
          <p:cNvPr id="166" name="Google Shape;166;p52"/>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52"/>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8" name="Google Shape;168;p52"/>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9" name="Google Shape;169;p5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5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2" name="Shape 172"/>
        <p:cNvGrpSpPr/>
        <p:nvPr/>
      </p:nvGrpSpPr>
      <p:grpSpPr>
        <a:xfrm>
          <a:off x="0" y="0"/>
          <a:ext cx="0" cy="0"/>
          <a:chOff x="0" y="0"/>
          <a:chExt cx="0" cy="0"/>
        </a:xfrm>
      </p:grpSpPr>
      <p:sp>
        <p:nvSpPr>
          <p:cNvPr id="173" name="Google Shape;173;p53"/>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53"/>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5" name="Google Shape;175;p5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78" name="Shape 178"/>
        <p:cNvGrpSpPr/>
        <p:nvPr/>
      </p:nvGrpSpPr>
      <p:grpSpPr>
        <a:xfrm>
          <a:off x="0" y="0"/>
          <a:ext cx="0" cy="0"/>
          <a:chOff x="0" y="0"/>
          <a:chExt cx="0" cy="0"/>
        </a:xfrm>
      </p:grpSpPr>
      <p:sp>
        <p:nvSpPr>
          <p:cNvPr id="179" name="Google Shape;179;p54"/>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54"/>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1" name="Google Shape;181;p54"/>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2" name="Google Shape;182;p5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
        <p:nvSpPr>
          <p:cNvPr id="185" name="Google Shape;185;p54"/>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Twentieth Century"/>
              <a:buNone/>
            </a:pPr>
            <a:r>
              <a:rPr b="0" i="0" lang="en-GB" sz="8000" u="none" cap="none" strike="noStrike">
                <a:solidFill>
                  <a:srgbClr val="FFFFFF"/>
                </a:solidFill>
                <a:latin typeface="Twentieth Century"/>
                <a:ea typeface="Twentieth Century"/>
                <a:cs typeface="Twentieth Century"/>
                <a:sym typeface="Twentieth Century"/>
              </a:rPr>
              <a:t>“</a:t>
            </a:r>
            <a:endParaRPr/>
          </a:p>
        </p:txBody>
      </p:sp>
      <p:sp>
        <p:nvSpPr>
          <p:cNvPr id="186" name="Google Shape;186;p54"/>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Twentieth Century"/>
              <a:buNone/>
            </a:pPr>
            <a:r>
              <a:rPr b="0" i="0" lang="en-GB" sz="8000" u="none" cap="none" strike="noStrike">
                <a:solidFill>
                  <a:srgbClr val="FFFFFF"/>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7" name="Shape 187"/>
        <p:cNvGrpSpPr/>
        <p:nvPr/>
      </p:nvGrpSpPr>
      <p:grpSpPr>
        <a:xfrm>
          <a:off x="0" y="0"/>
          <a:ext cx="0" cy="0"/>
          <a:chOff x="0" y="0"/>
          <a:chExt cx="0" cy="0"/>
        </a:xfrm>
      </p:grpSpPr>
      <p:sp>
        <p:nvSpPr>
          <p:cNvPr id="188" name="Google Shape;188;p55"/>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55"/>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0" name="Google Shape;190;p5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5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3" name="Shape 193"/>
        <p:cNvGrpSpPr/>
        <p:nvPr/>
      </p:nvGrpSpPr>
      <p:grpSpPr>
        <a:xfrm>
          <a:off x="0" y="0"/>
          <a:ext cx="0" cy="0"/>
          <a:chOff x="0" y="0"/>
          <a:chExt cx="0" cy="0"/>
        </a:xfrm>
      </p:grpSpPr>
      <p:sp>
        <p:nvSpPr>
          <p:cNvPr id="194" name="Google Shape;194;p56"/>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56"/>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96" name="Google Shape;196;p56"/>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97" name="Google Shape;197;p56"/>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98" name="Google Shape;198;p56"/>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99" name="Google Shape;199;p56"/>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56"/>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5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4" name="Shape 204"/>
        <p:cNvGrpSpPr/>
        <p:nvPr/>
      </p:nvGrpSpPr>
      <p:grpSpPr>
        <a:xfrm>
          <a:off x="0" y="0"/>
          <a:ext cx="0" cy="0"/>
          <a:chOff x="0" y="0"/>
          <a:chExt cx="0" cy="0"/>
        </a:xfrm>
      </p:grpSpPr>
      <p:sp>
        <p:nvSpPr>
          <p:cNvPr id="205" name="Google Shape;205;p57"/>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57"/>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7" name="Google Shape;207;p57"/>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08" name="Google Shape;208;p57"/>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9" name="Google Shape;209;p57"/>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0" name="Google Shape;210;p57"/>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1" name="Google Shape;211;p57"/>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2" name="Google Shape;212;p57"/>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3" name="Google Shape;213;p57"/>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4" name="Google Shape;214;p57"/>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5" name="Google Shape;215;p5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5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58"/>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1" name="Google Shape;221;p5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5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59"/>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59"/>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7" name="Google Shape;227;p5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5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7" name="Shape 247"/>
        <p:cNvGrpSpPr/>
        <p:nvPr/>
      </p:nvGrpSpPr>
      <p:grpSpPr>
        <a:xfrm>
          <a:off x="0" y="0"/>
          <a:ext cx="0" cy="0"/>
          <a:chOff x="0" y="0"/>
          <a:chExt cx="0" cy="0"/>
        </a:xfrm>
      </p:grpSpPr>
      <p:sp>
        <p:nvSpPr>
          <p:cNvPr id="248" name="Google Shape;248;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2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0" name="Google Shape;250;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3" name="Shape 253"/>
        <p:cNvGrpSpPr/>
        <p:nvPr/>
      </p:nvGrpSpPr>
      <p:grpSpPr>
        <a:xfrm>
          <a:off x="0" y="0"/>
          <a:ext cx="0" cy="0"/>
          <a:chOff x="0" y="0"/>
          <a:chExt cx="0" cy="0"/>
        </a:xfrm>
      </p:grpSpPr>
      <p:grpSp>
        <p:nvGrpSpPr>
          <p:cNvPr id="254" name="Google Shape;254;p29"/>
          <p:cNvGrpSpPr/>
          <p:nvPr/>
        </p:nvGrpSpPr>
        <p:grpSpPr>
          <a:xfrm>
            <a:off x="0" y="-8467"/>
            <a:ext cx="12192000" cy="6866467"/>
            <a:chOff x="0" y="-8467"/>
            <a:chExt cx="12192000" cy="6866467"/>
          </a:xfrm>
        </p:grpSpPr>
        <p:cxnSp>
          <p:nvCxnSpPr>
            <p:cNvPr id="255" name="Google Shape;255;p2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6" name="Google Shape;256;p2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57" name="Google Shape;257;p2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58" name="Google Shape;258;p2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59" name="Google Shape;259;p2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477B2">
                <a:alpha val="69803"/>
              </a:srgbClr>
            </a:solidFill>
            <a:ln>
              <a:noFill/>
            </a:ln>
          </p:spPr>
        </p:sp>
        <p:sp>
          <p:nvSpPr>
            <p:cNvPr id="261" name="Google Shape;261;p2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FA1CF">
                <a:alpha val="69803"/>
              </a:srgbClr>
            </a:solidFill>
            <a:ln>
              <a:noFill/>
            </a:ln>
          </p:spPr>
        </p:sp>
        <p:sp>
          <p:nvSpPr>
            <p:cNvPr id="262" name="Google Shape;262;p2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63" name="Google Shape;263;p2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2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67" name="Google Shape;267;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8" name="Shape 58"/>
        <p:cNvGrpSpPr/>
        <p:nvPr/>
      </p:nvGrpSpPr>
      <p:grpSpPr>
        <a:xfrm>
          <a:off x="0" y="0"/>
          <a:ext cx="0" cy="0"/>
          <a:chOff x="0" y="0"/>
          <a:chExt cx="0" cy="0"/>
        </a:xfrm>
      </p:grpSpPr>
      <p:pic>
        <p:nvPicPr>
          <p:cNvPr descr="\\DROBO-FS\QuickDrops\JB\PPTX NG\Droplets\LightingOverlay.png" id="59" name="Google Shape;59;p44"/>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60" name="Google Shape;60;p44"/>
          <p:cNvGrpSpPr/>
          <p:nvPr/>
        </p:nvGrpSpPr>
        <p:grpSpPr>
          <a:xfrm>
            <a:off x="0" y="0"/>
            <a:ext cx="2305051" cy="6858001"/>
            <a:chOff x="0" y="0"/>
            <a:chExt cx="2305051" cy="6858001"/>
          </a:xfrm>
        </p:grpSpPr>
        <p:sp>
          <p:nvSpPr>
            <p:cNvPr id="61" name="Google Shape;61;p44"/>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4"/>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4"/>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4"/>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4"/>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4"/>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7" name="Google Shape;67;p44"/>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8" name="Google Shape;68;p44"/>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4"/>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70" name="Google Shape;70;p44"/>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71" name="Google Shape;71;p44"/>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4"/>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4"/>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4" name="Google Shape;74;p44"/>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4"/>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6" name="Google Shape;76;p44"/>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4"/>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4"/>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9" name="Google Shape;79;p44"/>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4"/>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4"/>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2" name="Google Shape;82;p44"/>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4"/>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4" name="Google Shape;84;p44"/>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4"/>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6" name="Google Shape;86;p44"/>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4"/>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8" name="Google Shape;88;p44"/>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4"/>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4"/>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4"/>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2" name="Google Shape;92;p44"/>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3" name="Google Shape;93;p44"/>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4"/>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5" name="Google Shape;95;p44"/>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6" name="Google Shape;96;p44"/>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4"/>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8" name="Google Shape;98;p44"/>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4"/>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00" name="Google Shape;100;p44"/>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4"/>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4"/>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3" name="Google Shape;103;p44"/>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4"/>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5" name="Google Shape;105;p44"/>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4"/>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4"/>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8" name="Google Shape;108;p44"/>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9" name="Google Shape;109;p44"/>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4"/>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4"/>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2" name="Google Shape;112;p44"/>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4"/>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4" name="Google Shape;114;p44"/>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4"/>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4"/>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7" name="Google Shape;117;p44"/>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4"/>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4"/>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0" name="Shape 270"/>
        <p:cNvGrpSpPr/>
        <p:nvPr/>
      </p:nvGrpSpPr>
      <p:grpSpPr>
        <a:xfrm>
          <a:off x="0" y="0"/>
          <a:ext cx="0" cy="0"/>
          <a:chOff x="0" y="0"/>
          <a:chExt cx="0" cy="0"/>
        </a:xfrm>
      </p:grpSpPr>
      <p:sp>
        <p:nvSpPr>
          <p:cNvPr id="271" name="Google Shape;271;p3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73" name="Google Shape;273;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6" name="Shape 276"/>
        <p:cNvGrpSpPr/>
        <p:nvPr/>
      </p:nvGrpSpPr>
      <p:grpSpPr>
        <a:xfrm>
          <a:off x="0" y="0"/>
          <a:ext cx="0" cy="0"/>
          <a:chOff x="0" y="0"/>
          <a:chExt cx="0" cy="0"/>
        </a:xfrm>
      </p:grpSpPr>
      <p:sp>
        <p:nvSpPr>
          <p:cNvPr id="277" name="Google Shape;277;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79" name="Google Shape;279;p3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80" name="Google Shape;28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3" name="Shape 283"/>
        <p:cNvGrpSpPr/>
        <p:nvPr/>
      </p:nvGrpSpPr>
      <p:grpSpPr>
        <a:xfrm>
          <a:off x="0" y="0"/>
          <a:ext cx="0" cy="0"/>
          <a:chOff x="0" y="0"/>
          <a:chExt cx="0" cy="0"/>
        </a:xfrm>
      </p:grpSpPr>
      <p:sp>
        <p:nvSpPr>
          <p:cNvPr id="284" name="Google Shape;284;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3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86" name="Google Shape;286;p3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87" name="Google Shape;287;p3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88" name="Google Shape;288;p3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89" name="Google Shape;289;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2" name="Shape 292"/>
        <p:cNvGrpSpPr/>
        <p:nvPr/>
      </p:nvGrpSpPr>
      <p:grpSpPr>
        <a:xfrm>
          <a:off x="0" y="0"/>
          <a:ext cx="0" cy="0"/>
          <a:chOff x="0" y="0"/>
          <a:chExt cx="0" cy="0"/>
        </a:xfrm>
      </p:grpSpPr>
      <p:sp>
        <p:nvSpPr>
          <p:cNvPr id="293" name="Google Shape;293;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7" name="Shape 297"/>
        <p:cNvGrpSpPr/>
        <p:nvPr/>
      </p:nvGrpSpPr>
      <p:grpSpPr>
        <a:xfrm>
          <a:off x="0" y="0"/>
          <a:ext cx="0" cy="0"/>
          <a:chOff x="0" y="0"/>
          <a:chExt cx="0" cy="0"/>
        </a:xfrm>
      </p:grpSpPr>
      <p:sp>
        <p:nvSpPr>
          <p:cNvPr id="298" name="Google Shape;298;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1" name="Shape 301"/>
        <p:cNvGrpSpPr/>
        <p:nvPr/>
      </p:nvGrpSpPr>
      <p:grpSpPr>
        <a:xfrm>
          <a:off x="0" y="0"/>
          <a:ext cx="0" cy="0"/>
          <a:chOff x="0" y="0"/>
          <a:chExt cx="0" cy="0"/>
        </a:xfrm>
      </p:grpSpPr>
      <p:sp>
        <p:nvSpPr>
          <p:cNvPr id="302" name="Google Shape;302;p35"/>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35"/>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04" name="Google Shape;304;p35"/>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305" name="Google Shape;305;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8" name="Shape 308"/>
        <p:cNvGrpSpPr/>
        <p:nvPr/>
      </p:nvGrpSpPr>
      <p:grpSpPr>
        <a:xfrm>
          <a:off x="0" y="0"/>
          <a:ext cx="0" cy="0"/>
          <a:chOff x="0" y="0"/>
          <a:chExt cx="0" cy="0"/>
        </a:xfrm>
      </p:grpSpPr>
      <p:sp>
        <p:nvSpPr>
          <p:cNvPr id="309" name="Google Shape;309;p36"/>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36"/>
          <p:cNvSpPr/>
          <p:nvPr>
            <p:ph idx="2" type="pic"/>
          </p:nvPr>
        </p:nvSpPr>
        <p:spPr>
          <a:xfrm>
            <a:off x="677334" y="609600"/>
            <a:ext cx="8596668" cy="3845718"/>
          </a:xfrm>
          <a:prstGeom prst="rect">
            <a:avLst/>
          </a:prstGeom>
          <a:noFill/>
          <a:ln>
            <a:noFill/>
          </a:ln>
        </p:spPr>
      </p:sp>
      <p:sp>
        <p:nvSpPr>
          <p:cNvPr id="311" name="Google Shape;311;p36"/>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312" name="Google Shape;312;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15" name="Shape 315"/>
        <p:cNvGrpSpPr/>
        <p:nvPr/>
      </p:nvGrpSpPr>
      <p:grpSpPr>
        <a:xfrm>
          <a:off x="0" y="0"/>
          <a:ext cx="0" cy="0"/>
          <a:chOff x="0" y="0"/>
          <a:chExt cx="0" cy="0"/>
        </a:xfrm>
      </p:grpSpPr>
      <p:sp>
        <p:nvSpPr>
          <p:cNvPr id="316" name="Google Shape;316;p37"/>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37"/>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18" name="Google Shape;318;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21" name="Shape 321"/>
        <p:cNvGrpSpPr/>
        <p:nvPr/>
      </p:nvGrpSpPr>
      <p:grpSpPr>
        <a:xfrm>
          <a:off x="0" y="0"/>
          <a:ext cx="0" cy="0"/>
          <a:chOff x="0" y="0"/>
          <a:chExt cx="0" cy="0"/>
        </a:xfrm>
      </p:grpSpPr>
      <p:sp>
        <p:nvSpPr>
          <p:cNvPr id="322" name="Google Shape;322;p3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38"/>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24" name="Google Shape;324;p38"/>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25" name="Google Shape;325;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28" name="Google Shape;328;p3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8FA1CF"/>
                </a:solidFill>
                <a:latin typeface="Arial"/>
                <a:ea typeface="Arial"/>
                <a:cs typeface="Arial"/>
                <a:sym typeface="Arial"/>
              </a:rPr>
              <a:t>“</a:t>
            </a:r>
            <a:endParaRPr/>
          </a:p>
        </p:txBody>
      </p:sp>
      <p:sp>
        <p:nvSpPr>
          <p:cNvPr id="329" name="Google Shape;329;p3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8FA1CF"/>
                </a:solidFill>
                <a:latin typeface="Arial"/>
                <a:ea typeface="Arial"/>
                <a:cs typeface="Arial"/>
                <a:sym typeface="Arial"/>
              </a:rPr>
              <a:t>”</a:t>
            </a:r>
            <a:endParaRPr sz="1800">
              <a:solidFill>
                <a:srgbClr val="8FA1CF"/>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330" name="Shape 330"/>
        <p:cNvGrpSpPr/>
        <p:nvPr/>
      </p:nvGrpSpPr>
      <p:grpSpPr>
        <a:xfrm>
          <a:off x="0" y="0"/>
          <a:ext cx="0" cy="0"/>
          <a:chOff x="0" y="0"/>
          <a:chExt cx="0" cy="0"/>
        </a:xfrm>
      </p:grpSpPr>
      <p:sp>
        <p:nvSpPr>
          <p:cNvPr id="331" name="Google Shape;331;p39"/>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39"/>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33" name="Google Shape;333;p3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3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3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45"/>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5"/>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23" name="Google Shape;123;p4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336" name="Shape 336"/>
        <p:cNvGrpSpPr/>
        <p:nvPr/>
      </p:nvGrpSpPr>
      <p:grpSpPr>
        <a:xfrm>
          <a:off x="0" y="0"/>
          <a:ext cx="0" cy="0"/>
          <a:chOff x="0" y="0"/>
          <a:chExt cx="0" cy="0"/>
        </a:xfrm>
      </p:grpSpPr>
      <p:sp>
        <p:nvSpPr>
          <p:cNvPr id="337" name="Google Shape;337;p4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4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39" name="Google Shape;339;p4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40" name="Google Shape;340;p4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4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4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3" name="Google Shape;343;p4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8FA1CF"/>
                </a:solidFill>
                <a:latin typeface="Arial"/>
                <a:ea typeface="Arial"/>
                <a:cs typeface="Arial"/>
                <a:sym typeface="Arial"/>
              </a:rPr>
              <a:t>“</a:t>
            </a:r>
            <a:endParaRPr/>
          </a:p>
        </p:txBody>
      </p:sp>
      <p:sp>
        <p:nvSpPr>
          <p:cNvPr id="344" name="Google Shape;344;p4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8FA1CF"/>
                </a:solidFill>
                <a:latin typeface="Arial"/>
                <a:ea typeface="Arial"/>
                <a:cs typeface="Arial"/>
                <a:sym typeface="Arial"/>
              </a:rPr>
              <a:t>”</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345" name="Shape 345"/>
        <p:cNvGrpSpPr/>
        <p:nvPr/>
      </p:nvGrpSpPr>
      <p:grpSpPr>
        <a:xfrm>
          <a:off x="0" y="0"/>
          <a:ext cx="0" cy="0"/>
          <a:chOff x="0" y="0"/>
          <a:chExt cx="0" cy="0"/>
        </a:xfrm>
      </p:grpSpPr>
      <p:sp>
        <p:nvSpPr>
          <p:cNvPr id="346" name="Google Shape;346;p41"/>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4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48" name="Google Shape;348;p4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349" name="Google Shape;349;p4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4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4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2" name="Shape 352"/>
        <p:cNvGrpSpPr/>
        <p:nvPr/>
      </p:nvGrpSpPr>
      <p:grpSpPr>
        <a:xfrm>
          <a:off x="0" y="0"/>
          <a:ext cx="0" cy="0"/>
          <a:chOff x="0" y="0"/>
          <a:chExt cx="0" cy="0"/>
        </a:xfrm>
      </p:grpSpPr>
      <p:sp>
        <p:nvSpPr>
          <p:cNvPr id="353" name="Google Shape;353;p4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42"/>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55" name="Google Shape;355;p4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4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4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58" name="Shape 358"/>
        <p:cNvGrpSpPr/>
        <p:nvPr/>
      </p:nvGrpSpPr>
      <p:grpSpPr>
        <a:xfrm>
          <a:off x="0" y="0"/>
          <a:ext cx="0" cy="0"/>
          <a:chOff x="0" y="0"/>
          <a:chExt cx="0" cy="0"/>
        </a:xfrm>
      </p:grpSpPr>
      <p:sp>
        <p:nvSpPr>
          <p:cNvPr id="359" name="Google Shape;359;p43"/>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43"/>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61" name="Google Shape;361;p4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4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4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4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46"/>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9" name="Google Shape;129;p46"/>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0" name="Google Shape;130;p4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47"/>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7"/>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36" name="Google Shape;136;p47"/>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7" name="Google Shape;137;p47"/>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38" name="Google Shape;138;p47"/>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9" name="Google Shape;139;p4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4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4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50"/>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50"/>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4" name="Google Shape;154;p50"/>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5" name="Google Shape;155;p5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51"/>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51"/>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1" name="Google Shape;161;p51"/>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2" name="Google Shape;162;p5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theme" Target="../theme/theme2.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25"/>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7" name="Google Shape;7;p25"/>
          <p:cNvGrpSpPr/>
          <p:nvPr/>
        </p:nvGrpSpPr>
        <p:grpSpPr>
          <a:xfrm>
            <a:off x="-14288" y="0"/>
            <a:ext cx="12053888" cy="6858001"/>
            <a:chOff x="-14288" y="0"/>
            <a:chExt cx="12053888" cy="6858001"/>
          </a:xfrm>
        </p:grpSpPr>
        <p:grpSp>
          <p:nvGrpSpPr>
            <p:cNvPr id="8" name="Google Shape;8;p25"/>
            <p:cNvGrpSpPr/>
            <p:nvPr/>
          </p:nvGrpSpPr>
          <p:grpSpPr>
            <a:xfrm>
              <a:off x="-14288" y="0"/>
              <a:ext cx="1220788" cy="6858001"/>
              <a:chOff x="-14288" y="0"/>
              <a:chExt cx="1220788" cy="6858001"/>
            </a:xfrm>
          </p:grpSpPr>
          <p:sp>
            <p:nvSpPr>
              <p:cNvPr id="9" name="Google Shape;9;p25"/>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5"/>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5"/>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5"/>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25"/>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5"/>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25"/>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25"/>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5"/>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5"/>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25"/>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 name="Google Shape;20;p25"/>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1" name="Google Shape;21;p25"/>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25"/>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25"/>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25"/>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5"/>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5"/>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25"/>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5"/>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25"/>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5"/>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25"/>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25"/>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5"/>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5"/>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25"/>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25"/>
            <p:cNvGrpSpPr/>
            <p:nvPr/>
          </p:nvGrpSpPr>
          <p:grpSpPr>
            <a:xfrm>
              <a:off x="11364912" y="0"/>
              <a:ext cx="674688" cy="6848476"/>
              <a:chOff x="11364912" y="0"/>
              <a:chExt cx="674688" cy="6848476"/>
            </a:xfrm>
          </p:grpSpPr>
          <p:sp>
            <p:nvSpPr>
              <p:cNvPr id="37" name="Google Shape;37;p25"/>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25"/>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5"/>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5"/>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25"/>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5"/>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25"/>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5"/>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25"/>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5"/>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 name="Google Shape;47;p2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2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rgbClr val="FFFFFF"/>
              </a:buClr>
              <a:buSzPts val="1050"/>
              <a:buFont typeface="Twentieth Century"/>
              <a:buNone/>
              <a:defRPr b="0" i="0" sz="105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grpSp>
        <p:nvGrpSpPr>
          <p:cNvPr id="231" name="Google Shape;231;p27"/>
          <p:cNvGrpSpPr/>
          <p:nvPr/>
        </p:nvGrpSpPr>
        <p:grpSpPr>
          <a:xfrm>
            <a:off x="0" y="-8467"/>
            <a:ext cx="12192000" cy="6866467"/>
            <a:chOff x="0" y="-8467"/>
            <a:chExt cx="12192000" cy="6866467"/>
          </a:xfrm>
        </p:grpSpPr>
        <p:cxnSp>
          <p:nvCxnSpPr>
            <p:cNvPr id="232" name="Google Shape;232;p2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33" name="Google Shape;233;p2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34" name="Google Shape;234;p2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35" name="Google Shape;235;p2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36" name="Google Shape;236;p2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477B2">
                <a:alpha val="69803"/>
              </a:srgbClr>
            </a:solidFill>
            <a:ln>
              <a:noFill/>
            </a:ln>
          </p:spPr>
        </p:sp>
        <p:sp>
          <p:nvSpPr>
            <p:cNvPr id="238" name="Google Shape;238;p2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FA1CF">
                <a:alpha val="69803"/>
              </a:srgbClr>
            </a:solidFill>
            <a:ln>
              <a:noFill/>
            </a:ln>
          </p:spPr>
        </p:sp>
        <p:sp>
          <p:nvSpPr>
            <p:cNvPr id="239" name="Google Shape;239;p2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40" name="Google Shape;240;p2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3" name="Google Shape;243;p2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44" name="Google Shape;244;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5" name="Google Shape;245;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6" name="Google Shape;246;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CFF33"/>
        </a:solidFill>
      </p:bgPr>
    </p:bg>
    <p:spTree>
      <p:nvGrpSpPr>
        <p:cNvPr id="367" name="Shape 367"/>
        <p:cNvGrpSpPr/>
        <p:nvPr/>
      </p:nvGrpSpPr>
      <p:grpSpPr>
        <a:xfrm>
          <a:off x="0" y="0"/>
          <a:ext cx="0" cy="0"/>
          <a:chOff x="0" y="0"/>
          <a:chExt cx="0" cy="0"/>
        </a:xfrm>
      </p:grpSpPr>
      <p:sp>
        <p:nvSpPr>
          <p:cNvPr id="368" name="Google Shape;368;p1"/>
          <p:cNvSpPr txBox="1"/>
          <p:nvPr>
            <p:ph type="title"/>
          </p:nvPr>
        </p:nvSpPr>
        <p:spPr>
          <a:xfrm>
            <a:off x="300789" y="372979"/>
            <a:ext cx="10816390" cy="5534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Algerian"/>
              <a:buNone/>
            </a:pPr>
            <a:r>
              <a:rPr b="1" lang="en-GB">
                <a:solidFill>
                  <a:srgbClr val="FF0000"/>
                </a:solidFill>
                <a:latin typeface="Algerian"/>
                <a:ea typeface="Algerian"/>
                <a:cs typeface="Algerian"/>
                <a:sym typeface="Algerian"/>
              </a:rPr>
              <a:t>		</a:t>
            </a: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r>
              <a:rPr b="1" lang="en-GB">
                <a:solidFill>
                  <a:srgbClr val="FF0000"/>
                </a:solidFill>
                <a:latin typeface="Algerian"/>
                <a:ea typeface="Algerian"/>
                <a:cs typeface="Algerian"/>
                <a:sym typeface="Algerian"/>
              </a:rPr>
              <a:t>                 </a:t>
            </a:r>
            <a:br>
              <a:rPr b="1" lang="en-GB">
                <a:solidFill>
                  <a:srgbClr val="FF0000"/>
                </a:solidFill>
                <a:latin typeface="Algerian"/>
                <a:ea typeface="Algerian"/>
                <a:cs typeface="Algerian"/>
                <a:sym typeface="Algerian"/>
              </a:rPr>
            </a:br>
            <a:r>
              <a:rPr b="1" lang="en-GB">
                <a:solidFill>
                  <a:srgbClr val="FF0000"/>
                </a:solidFill>
                <a:latin typeface="Algerian"/>
                <a:ea typeface="Algerian"/>
                <a:cs typeface="Algerian"/>
                <a:sym typeface="Algerian"/>
              </a:rPr>
              <a:t>            </a:t>
            </a:r>
            <a:br>
              <a:rPr b="1" lang="en-GB">
                <a:solidFill>
                  <a:srgbClr val="FF0000"/>
                </a:solidFill>
                <a:latin typeface="Algerian"/>
                <a:ea typeface="Algerian"/>
                <a:cs typeface="Algerian"/>
                <a:sym typeface="Algerian"/>
              </a:rPr>
            </a:br>
            <a:r>
              <a:rPr b="1" lang="en-GB">
                <a:solidFill>
                  <a:srgbClr val="FF0000"/>
                </a:solidFill>
                <a:latin typeface="Algerian"/>
                <a:ea typeface="Algerian"/>
                <a:cs typeface="Algerian"/>
                <a:sym typeface="Algerian"/>
              </a:rPr>
              <a:t>       </a:t>
            </a:r>
            <a:br>
              <a:rPr b="1" lang="en-GB">
                <a:solidFill>
                  <a:srgbClr val="FF0000"/>
                </a:solidFill>
                <a:latin typeface="Algerian"/>
                <a:ea typeface="Algerian"/>
                <a:cs typeface="Algerian"/>
                <a:sym typeface="Algerian"/>
              </a:rPr>
            </a:br>
            <a:r>
              <a:rPr b="1" lang="en-GB">
                <a:solidFill>
                  <a:srgbClr val="FF0000"/>
                </a:solidFill>
                <a:latin typeface="Algerian"/>
                <a:ea typeface="Algerian"/>
                <a:cs typeface="Algerian"/>
                <a:sym typeface="Algerian"/>
              </a:rPr>
              <a:t>           </a:t>
            </a: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r>
              <a:rPr b="1" lang="en-GB">
                <a:solidFill>
                  <a:srgbClr val="FF0000"/>
                </a:solidFill>
                <a:latin typeface="Algerian"/>
                <a:ea typeface="Algerian"/>
                <a:cs typeface="Algerian"/>
                <a:sym typeface="Algerian"/>
              </a:rPr>
              <a:t>                  	</a:t>
            </a:r>
            <a:br>
              <a:rPr b="1" lang="en-GB">
                <a:solidFill>
                  <a:srgbClr val="FF0000"/>
                </a:solidFill>
                <a:latin typeface="Algerian"/>
                <a:ea typeface="Algerian"/>
                <a:cs typeface="Algerian"/>
                <a:sym typeface="Algerian"/>
              </a:rPr>
            </a:br>
            <a:r>
              <a:rPr b="1" lang="en-GB">
                <a:solidFill>
                  <a:srgbClr val="FF0000"/>
                </a:solidFill>
                <a:latin typeface="Algerian"/>
                <a:ea typeface="Algerian"/>
                <a:cs typeface="Algerian"/>
                <a:sym typeface="Algerian"/>
              </a:rPr>
              <a:t>		     </a:t>
            </a:r>
            <a:r>
              <a:rPr b="1" lang="en-GB" sz="2800">
                <a:solidFill>
                  <a:schemeClr val="dk1"/>
                </a:solidFill>
                <a:latin typeface="Algerian"/>
                <a:ea typeface="Algerian"/>
                <a:cs typeface="Algerian"/>
                <a:sym typeface="Algerian"/>
              </a:rPr>
              <a:t>THE BEST WAY TO EXPERINCE THE HIGHER SELF </a:t>
            </a: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r>
              <a:rPr b="1" lang="en-GB" sz="1400">
                <a:solidFill>
                  <a:srgbClr val="FF0000"/>
                </a:solidFill>
                <a:latin typeface="Arial"/>
                <a:ea typeface="Arial"/>
                <a:cs typeface="Arial"/>
                <a:sym typeface="Arial"/>
              </a:rPr>
              <a:t>SESSION ON : MEDITATION</a:t>
            </a:r>
            <a:br>
              <a:rPr b="1" lang="en-GB" sz="1400">
                <a:solidFill>
                  <a:srgbClr val="FF0000"/>
                </a:solidFill>
                <a:latin typeface="Arial"/>
                <a:ea typeface="Arial"/>
                <a:cs typeface="Arial"/>
                <a:sym typeface="Arial"/>
              </a:rPr>
            </a:br>
            <a:r>
              <a:rPr b="1" lang="en-GB" sz="1400">
                <a:solidFill>
                  <a:srgbClr val="FF0000"/>
                </a:solidFill>
                <a:latin typeface="Arial"/>
                <a:ea typeface="Arial"/>
                <a:cs typeface="Arial"/>
                <a:sym typeface="Arial"/>
              </a:rPr>
              <a:t>BY : DHARANI GM BCOM., MBA., MSC YOGA</a:t>
            </a:r>
            <a:br>
              <a:rPr b="1" lang="en-GB" sz="1400">
                <a:solidFill>
                  <a:srgbClr val="FF0000"/>
                </a:solidFill>
                <a:latin typeface="Arial"/>
                <a:ea typeface="Arial"/>
                <a:cs typeface="Arial"/>
                <a:sym typeface="Arial"/>
              </a:rPr>
            </a:br>
            <a:r>
              <a:rPr b="1" lang="en-GB" sz="1400">
                <a:solidFill>
                  <a:srgbClr val="FF0000"/>
                </a:solidFill>
                <a:latin typeface="Arial"/>
                <a:ea typeface="Arial"/>
                <a:cs typeface="Arial"/>
                <a:sym typeface="Arial"/>
              </a:rPr>
              <a:t>CERTIFICATION IN YOGIC SCIENCE (BSS)</a:t>
            </a:r>
            <a:br>
              <a:rPr b="1" lang="en-GB" sz="1400">
                <a:solidFill>
                  <a:srgbClr val="FF0000"/>
                </a:solidFill>
                <a:latin typeface="Arial"/>
                <a:ea typeface="Arial"/>
                <a:cs typeface="Arial"/>
                <a:sym typeface="Arial"/>
              </a:rPr>
            </a:br>
            <a:r>
              <a:rPr b="1" lang="en-GB" sz="1400">
                <a:solidFill>
                  <a:srgbClr val="FF0000"/>
                </a:solidFill>
                <a:latin typeface="Arial"/>
                <a:ea typeface="Arial"/>
                <a:cs typeface="Arial"/>
                <a:sym typeface="Arial"/>
              </a:rPr>
              <a:t>CERTIFIED YOGA TRAINER (YOGA ALLIANCE USA)</a:t>
            </a:r>
            <a:br>
              <a:rPr b="1" lang="en-GB" sz="1400">
                <a:solidFill>
                  <a:srgbClr val="FF0000"/>
                </a:solidFill>
                <a:latin typeface="Arial"/>
                <a:ea typeface="Arial"/>
                <a:cs typeface="Arial"/>
                <a:sym typeface="Arial"/>
              </a:rPr>
            </a:br>
            <a:r>
              <a:rPr b="1" lang="en-GB" sz="1400">
                <a:solidFill>
                  <a:srgbClr val="FF0000"/>
                </a:solidFill>
                <a:latin typeface="Arial"/>
                <a:ea typeface="Arial"/>
                <a:cs typeface="Arial"/>
                <a:sym typeface="Arial"/>
              </a:rPr>
              <a:t>CERTIFIED YOGA THERAPIST</a:t>
            </a:r>
            <a:br>
              <a:rPr b="1" lang="en-GB" sz="1400">
                <a:solidFill>
                  <a:srgbClr val="FF0000"/>
                </a:solidFill>
                <a:latin typeface="Arial"/>
                <a:ea typeface="Arial"/>
                <a:cs typeface="Arial"/>
                <a:sym typeface="Arial"/>
              </a:rPr>
            </a:br>
            <a:r>
              <a:rPr b="1" lang="en-GB" sz="1400">
                <a:solidFill>
                  <a:srgbClr val="FF0000"/>
                </a:solidFill>
                <a:latin typeface="Arial"/>
                <a:ea typeface="Arial"/>
                <a:cs typeface="Arial"/>
                <a:sym typeface="Arial"/>
              </a:rPr>
              <a:t>CERTIFIED MUDRA THERAPIST</a:t>
            </a:r>
            <a:br>
              <a:rPr b="1" lang="en-GB" sz="1400">
                <a:solidFill>
                  <a:srgbClr val="FF0000"/>
                </a:solidFill>
                <a:latin typeface="Arial"/>
                <a:ea typeface="Arial"/>
                <a:cs typeface="Arial"/>
                <a:sym typeface="Arial"/>
              </a:rPr>
            </a:br>
            <a:r>
              <a:rPr b="1" lang="en-GB" sz="1400">
                <a:solidFill>
                  <a:srgbClr val="FF0000"/>
                </a:solidFill>
                <a:latin typeface="Arial"/>
                <a:ea typeface="Arial"/>
                <a:cs typeface="Arial"/>
                <a:sym typeface="Arial"/>
              </a:rPr>
              <a:t>CERTIFIED DEITITIAN IN AYURVEDIC DIET &amp; NUTRITION </a:t>
            </a:r>
            <a:br>
              <a:rPr b="1" lang="en-GB" sz="1700">
                <a:solidFill>
                  <a:srgbClr val="FF0000"/>
                </a:solidFill>
                <a:latin typeface="Arial"/>
                <a:ea typeface="Arial"/>
                <a:cs typeface="Arial"/>
                <a:sym typeface="Arial"/>
              </a:rPr>
            </a:br>
            <a:br>
              <a:rPr b="1" lang="en-GB" sz="2200">
                <a:solidFill>
                  <a:srgbClr val="FF0000"/>
                </a:solidFill>
                <a:latin typeface="Algerian"/>
                <a:ea typeface="Algerian"/>
                <a:cs typeface="Algerian"/>
                <a:sym typeface="Algerian"/>
              </a:rPr>
            </a:br>
            <a:br>
              <a:rPr b="1" lang="en-GB">
                <a:solidFill>
                  <a:srgbClr val="FF0000"/>
                </a:solidFill>
                <a:latin typeface="Algerian"/>
                <a:ea typeface="Algerian"/>
                <a:cs typeface="Algerian"/>
                <a:sym typeface="Algerian"/>
              </a:rPr>
            </a:br>
            <a:endParaRPr b="1">
              <a:solidFill>
                <a:srgbClr val="FF0000"/>
              </a:solidFill>
              <a:latin typeface="Algerian"/>
              <a:ea typeface="Algerian"/>
              <a:cs typeface="Algerian"/>
              <a:sym typeface="Algerian"/>
            </a:endParaRPr>
          </a:p>
        </p:txBody>
      </p:sp>
      <p:pic>
        <p:nvPicPr>
          <p:cNvPr id="369" name="Google Shape;369;p1"/>
          <p:cNvPicPr preferRelativeResize="0"/>
          <p:nvPr/>
        </p:nvPicPr>
        <p:blipFill rotWithShape="1">
          <a:blip r:embed="rId3">
            <a:alphaModFix/>
          </a:blip>
          <a:srcRect b="0" l="0" r="0" t="0"/>
          <a:stretch/>
        </p:blipFill>
        <p:spPr>
          <a:xfrm rot="-10623708">
            <a:off x="3017494" y="5249315"/>
            <a:ext cx="889276" cy="81048"/>
          </a:xfrm>
          <a:prstGeom prst="rect">
            <a:avLst/>
          </a:prstGeom>
          <a:noFill/>
          <a:ln>
            <a:noFill/>
          </a:ln>
        </p:spPr>
      </p:pic>
      <p:pic>
        <p:nvPicPr>
          <p:cNvPr id="370" name="Google Shape;370;p1"/>
          <p:cNvPicPr preferRelativeResize="0"/>
          <p:nvPr>
            <p:ph idx="1" type="body"/>
          </p:nvPr>
        </p:nvPicPr>
        <p:blipFill rotWithShape="1">
          <a:blip r:embed="rId4">
            <a:alphaModFix/>
          </a:blip>
          <a:srcRect b="16771" l="1" r="-203" t="0"/>
          <a:stretch/>
        </p:blipFill>
        <p:spPr>
          <a:xfrm>
            <a:off x="2779295" y="1203158"/>
            <a:ext cx="6354512" cy="364556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23" name="Shape 423"/>
        <p:cNvGrpSpPr/>
        <p:nvPr/>
      </p:nvGrpSpPr>
      <p:grpSpPr>
        <a:xfrm>
          <a:off x="0" y="0"/>
          <a:ext cx="0" cy="0"/>
          <a:chOff x="0" y="0"/>
          <a:chExt cx="0" cy="0"/>
        </a:xfrm>
      </p:grpSpPr>
      <p:sp>
        <p:nvSpPr>
          <p:cNvPr id="424" name="Google Shape;424;p10"/>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BENEFITS OF MEDITATION</a:t>
            </a:r>
            <a:endParaRPr b="1" sz="3300">
              <a:solidFill>
                <a:schemeClr val="dk1"/>
              </a:solidFill>
              <a:latin typeface="Algerian"/>
              <a:ea typeface="Algerian"/>
              <a:cs typeface="Algerian"/>
              <a:sym typeface="Algerian"/>
            </a:endParaRPr>
          </a:p>
        </p:txBody>
      </p:sp>
      <p:sp>
        <p:nvSpPr>
          <p:cNvPr id="425" name="Google Shape;425;p10"/>
          <p:cNvSpPr txBox="1"/>
          <p:nvPr>
            <p:ph idx="1" type="body"/>
          </p:nvPr>
        </p:nvSpPr>
        <p:spPr>
          <a:xfrm>
            <a:off x="304354" y="1239253"/>
            <a:ext cx="9513414" cy="539014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b="1"/>
          </a:p>
          <a:p>
            <a:pPr indent="0" lvl="0" marL="0" rtl="0" algn="l">
              <a:spcBef>
                <a:spcPts val="1000"/>
              </a:spcBef>
              <a:spcAft>
                <a:spcPts val="0"/>
              </a:spcAft>
              <a:buSzPts val="1440"/>
              <a:buNone/>
            </a:pPr>
            <a:r>
              <a:rPr b="1" lang="en-GB">
                <a:solidFill>
                  <a:schemeClr val="dk1"/>
                </a:solidFill>
                <a:latin typeface="Algerian"/>
                <a:ea typeface="Algerian"/>
                <a:cs typeface="Algerian"/>
                <a:sym typeface="Algerian"/>
              </a:rPr>
              <a:t>                                       </a:t>
            </a:r>
            <a:r>
              <a:rPr b="1" lang="en-GB" sz="2000">
                <a:solidFill>
                  <a:schemeClr val="dk1"/>
                </a:solidFill>
                <a:latin typeface="Algerian"/>
                <a:ea typeface="Algerian"/>
                <a:cs typeface="Algerian"/>
                <a:sym typeface="Algerian"/>
              </a:rPr>
              <a:t>PHYSICAL &amp; MENTAL BENEFITS OF MEDITATION</a:t>
            </a:r>
            <a:endParaRPr/>
          </a:p>
          <a:p>
            <a:pPr indent="-342900" lvl="0" marL="342900" rtl="0" algn="l">
              <a:spcBef>
                <a:spcPts val="1000"/>
              </a:spcBef>
              <a:spcAft>
                <a:spcPts val="0"/>
              </a:spcAft>
              <a:buSzPts val="1280"/>
              <a:buChar char="►"/>
            </a:pPr>
            <a:r>
              <a:rPr lang="en-GB" sz="1600">
                <a:solidFill>
                  <a:schemeClr val="dk1"/>
                </a:solidFill>
              </a:rPr>
              <a:t>Meditation is therapeutic from the beginning. It helps relax muscular tension and the autonomic nervous system, and provides freedom from mental stress.</a:t>
            </a:r>
            <a:endParaRPr/>
          </a:p>
          <a:p>
            <a:pPr indent="-342900" lvl="0" marL="342900" rtl="0" algn="l">
              <a:spcBef>
                <a:spcPts val="1000"/>
              </a:spcBef>
              <a:spcAft>
                <a:spcPts val="0"/>
              </a:spcAft>
              <a:buSzPts val="1280"/>
              <a:buChar char="►"/>
            </a:pPr>
            <a:r>
              <a:rPr b="1" lang="en-GB" sz="1600">
                <a:solidFill>
                  <a:srgbClr val="FF0000"/>
                </a:solidFill>
                <a:latin typeface="Algerian"/>
                <a:ea typeface="Algerian"/>
                <a:cs typeface="Algerian"/>
                <a:sym typeface="Algerian"/>
              </a:rPr>
              <a:t>HEART health </a:t>
            </a:r>
            <a:r>
              <a:rPr lang="en-GB" sz="1600">
                <a:solidFill>
                  <a:schemeClr val="dk1"/>
                </a:solidFill>
              </a:rPr>
              <a:t>-  meditation practice can improve blood circulation, lower the heart rate and help maintain a healthy</a:t>
            </a:r>
            <a:endParaRPr/>
          </a:p>
          <a:p>
            <a:pPr indent="-342900" lvl="0" marL="342900" rtl="0" algn="l">
              <a:spcBef>
                <a:spcPts val="1000"/>
              </a:spcBef>
              <a:spcAft>
                <a:spcPts val="0"/>
              </a:spcAft>
              <a:buSzPts val="1280"/>
              <a:buChar char="►"/>
            </a:pPr>
            <a:r>
              <a:rPr b="1" lang="en-GB" sz="1600">
                <a:solidFill>
                  <a:srgbClr val="FF0000"/>
                </a:solidFill>
                <a:latin typeface="Algerian"/>
                <a:ea typeface="Algerian"/>
                <a:cs typeface="Algerian"/>
                <a:sym typeface="Algerian"/>
              </a:rPr>
              <a:t>Builds strong immune system </a:t>
            </a:r>
            <a:r>
              <a:rPr i="1" lang="en-GB" sz="1600">
                <a:solidFill>
                  <a:schemeClr val="dk1"/>
                </a:solidFill>
              </a:rPr>
              <a:t>-</a:t>
            </a:r>
            <a:r>
              <a:rPr lang="en-GB" sz="1600">
                <a:solidFill>
                  <a:schemeClr val="dk1"/>
                </a:solidFill>
              </a:rPr>
              <a:t>According to a study carried out at the University of Wisconsin-Madison in 2003, frequent mindfulness sessions improve meditators’ immune system functions. They also produced positive, lasting changes within the brain.</a:t>
            </a:r>
            <a:endParaRPr/>
          </a:p>
          <a:p>
            <a:pPr indent="-342900" lvl="0" marL="342900" rtl="0" algn="l">
              <a:spcBef>
                <a:spcPts val="1000"/>
              </a:spcBef>
              <a:spcAft>
                <a:spcPts val="0"/>
              </a:spcAft>
              <a:buSzPts val="1280"/>
              <a:buChar char="►"/>
            </a:pPr>
            <a:r>
              <a:rPr b="1" lang="en-GB" sz="1600">
                <a:solidFill>
                  <a:srgbClr val="FF0000"/>
                </a:solidFill>
                <a:latin typeface="Algerian"/>
                <a:ea typeface="Algerian"/>
                <a:cs typeface="Algerian"/>
                <a:sym typeface="Algerian"/>
              </a:rPr>
              <a:t>stress and anxiety controlled </a:t>
            </a:r>
            <a:r>
              <a:rPr i="1" lang="en-GB" sz="1600">
                <a:solidFill>
                  <a:schemeClr val="dk1"/>
                </a:solidFill>
              </a:rPr>
              <a:t>-</a:t>
            </a:r>
            <a:r>
              <a:rPr lang="en-GB" sz="1600">
                <a:solidFill>
                  <a:schemeClr val="dk1"/>
                </a:solidFill>
              </a:rPr>
              <a:t>cortisol production decrease significantly in our brain when we practice meditation regularly.</a:t>
            </a:r>
            <a:endParaRPr/>
          </a:p>
          <a:p>
            <a:pPr indent="-342900" lvl="0" marL="342900" rtl="0" algn="l">
              <a:spcBef>
                <a:spcPts val="1000"/>
              </a:spcBef>
              <a:spcAft>
                <a:spcPts val="0"/>
              </a:spcAft>
              <a:buSzPts val="1280"/>
              <a:buChar char="►"/>
            </a:pPr>
            <a:r>
              <a:rPr b="1" lang="en-GB" sz="1600">
                <a:solidFill>
                  <a:srgbClr val="FF0000"/>
                </a:solidFill>
                <a:latin typeface="Algerian"/>
                <a:ea typeface="Algerian"/>
                <a:cs typeface="Algerian"/>
                <a:sym typeface="Algerian"/>
              </a:rPr>
              <a:t>Improved memory </a:t>
            </a:r>
            <a:r>
              <a:rPr i="1" lang="en-GB" sz="1600">
                <a:solidFill>
                  <a:schemeClr val="dk1"/>
                </a:solidFill>
              </a:rPr>
              <a:t>- </a:t>
            </a:r>
            <a:r>
              <a:rPr lang="en-GB" sz="1600">
                <a:solidFill>
                  <a:schemeClr val="dk1"/>
                </a:solidFill>
              </a:rPr>
              <a:t>regular 20-minute meditation sessions can boost memory and improve brain function</a:t>
            </a:r>
            <a:endParaRPr/>
          </a:p>
          <a:p>
            <a:pPr indent="-342900" lvl="0" marL="342900" rtl="0" algn="l">
              <a:spcBef>
                <a:spcPts val="1000"/>
              </a:spcBef>
              <a:spcAft>
                <a:spcPts val="0"/>
              </a:spcAft>
              <a:buSzPts val="1280"/>
              <a:buChar char="►"/>
            </a:pPr>
            <a:r>
              <a:rPr b="1" lang="en-GB" sz="1600">
                <a:solidFill>
                  <a:srgbClr val="FF0000"/>
                </a:solidFill>
                <a:latin typeface="Algerian"/>
                <a:ea typeface="Algerian"/>
                <a:cs typeface="Algerian"/>
                <a:sym typeface="Algerian"/>
              </a:rPr>
              <a:t>better quality of sleep </a:t>
            </a:r>
            <a:r>
              <a:rPr i="1" lang="en-GB" sz="1600">
                <a:solidFill>
                  <a:schemeClr val="dk1"/>
                </a:solidFill>
              </a:rPr>
              <a:t>-</a:t>
            </a:r>
            <a:r>
              <a:rPr lang="en-GB" sz="1600">
                <a:solidFill>
                  <a:schemeClr val="dk1"/>
                </a:solidFill>
              </a:rPr>
              <a:t> Dutch study cited by UC Berkeley’s Greater Good Magazine found that even </a:t>
            </a:r>
            <a:r>
              <a:rPr i="1" lang="en-GB" sz="1600">
                <a:solidFill>
                  <a:schemeClr val="dk1"/>
                </a:solidFill>
              </a:rPr>
              <a:t>ten minutes </a:t>
            </a:r>
            <a:r>
              <a:rPr lang="en-GB" sz="1600">
                <a:solidFill>
                  <a:schemeClr val="dk1"/>
                </a:solidFill>
              </a:rPr>
              <a:t>of guided meditation practices a day </a:t>
            </a:r>
            <a:r>
              <a:rPr i="1" lang="en-GB" sz="1600">
                <a:solidFill>
                  <a:schemeClr val="dk1"/>
                </a:solidFill>
              </a:rPr>
              <a:t>for just two weeks</a:t>
            </a:r>
            <a:r>
              <a:rPr lang="en-GB" sz="1600">
                <a:solidFill>
                  <a:schemeClr val="dk1"/>
                </a:solidFill>
              </a:rPr>
              <a:t> led to an enhanced quality and duration of sleep.</a:t>
            </a:r>
            <a:endParaRPr sz="1600">
              <a:solidFill>
                <a:schemeClr val="dk1"/>
              </a:solidFill>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41300" lvl="0" marL="342900" rtl="0" algn="l">
              <a:spcBef>
                <a:spcPts val="1000"/>
              </a:spcBef>
              <a:spcAft>
                <a:spcPts val="0"/>
              </a:spcAft>
              <a:buSzPts val="1600"/>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29" name="Shape 429"/>
        <p:cNvGrpSpPr/>
        <p:nvPr/>
      </p:nvGrpSpPr>
      <p:grpSpPr>
        <a:xfrm>
          <a:off x="0" y="0"/>
          <a:ext cx="0" cy="0"/>
          <a:chOff x="0" y="0"/>
          <a:chExt cx="0" cy="0"/>
        </a:xfrm>
      </p:grpSpPr>
      <p:sp>
        <p:nvSpPr>
          <p:cNvPr id="430" name="Google Shape;430;p11"/>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BENEFITS OF MEDITATION</a:t>
            </a:r>
            <a:endParaRPr b="1" sz="3300">
              <a:solidFill>
                <a:schemeClr val="dk1"/>
              </a:solidFill>
              <a:latin typeface="Algerian"/>
              <a:ea typeface="Algerian"/>
              <a:cs typeface="Algerian"/>
              <a:sym typeface="Algerian"/>
            </a:endParaRPr>
          </a:p>
        </p:txBody>
      </p:sp>
      <p:sp>
        <p:nvSpPr>
          <p:cNvPr id="431" name="Google Shape;431;p11"/>
          <p:cNvSpPr txBox="1"/>
          <p:nvPr>
            <p:ph idx="1" type="body"/>
          </p:nvPr>
        </p:nvSpPr>
        <p:spPr>
          <a:xfrm>
            <a:off x="677333" y="1239252"/>
            <a:ext cx="9437337" cy="5618747"/>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0" lvl="0" marL="0" rtl="0" algn="l">
              <a:spcBef>
                <a:spcPts val="1000"/>
              </a:spcBef>
              <a:spcAft>
                <a:spcPts val="0"/>
              </a:spcAft>
              <a:buSzPts val="1440"/>
              <a:buNone/>
            </a:pPr>
            <a:r>
              <a:rPr lang="en-GB"/>
              <a:t>	</a:t>
            </a:r>
            <a:r>
              <a:rPr b="1" lang="en-GB" sz="1600">
                <a:solidFill>
                  <a:schemeClr val="dk1"/>
                </a:solidFill>
              </a:rPr>
              <a:t>In general the benefits of meditation are:</a:t>
            </a:r>
            <a:endParaRPr b="1" sz="1600">
              <a:solidFill>
                <a:schemeClr val="dk1"/>
              </a:solidFill>
            </a:endParaRPr>
          </a:p>
          <a:p>
            <a:pPr indent="-342900" lvl="0" marL="342900" rtl="0" algn="l">
              <a:spcBef>
                <a:spcPts val="1000"/>
              </a:spcBef>
              <a:spcAft>
                <a:spcPts val="0"/>
              </a:spcAft>
              <a:buSzPts val="1280"/>
              <a:buChar char="►"/>
            </a:pPr>
            <a:r>
              <a:rPr lang="en-GB" sz="1600">
                <a:solidFill>
                  <a:schemeClr val="dk1"/>
                </a:solidFill>
              </a:rPr>
              <a:t>lower blood pressure</a:t>
            </a:r>
            <a:endParaRPr/>
          </a:p>
          <a:p>
            <a:pPr indent="-342900" lvl="0" marL="342900" rtl="0" algn="l">
              <a:spcBef>
                <a:spcPts val="1000"/>
              </a:spcBef>
              <a:spcAft>
                <a:spcPts val="0"/>
              </a:spcAft>
              <a:buSzPts val="1280"/>
              <a:buChar char="►"/>
            </a:pPr>
            <a:r>
              <a:rPr lang="en-GB" sz="1600">
                <a:solidFill>
                  <a:schemeClr val="dk1"/>
                </a:solidFill>
              </a:rPr>
              <a:t>reduced stress</a:t>
            </a:r>
            <a:endParaRPr/>
          </a:p>
          <a:p>
            <a:pPr indent="-342900" lvl="0" marL="342900" rtl="0" algn="l">
              <a:spcBef>
                <a:spcPts val="1000"/>
              </a:spcBef>
              <a:spcAft>
                <a:spcPts val="0"/>
              </a:spcAft>
              <a:buSzPts val="1280"/>
              <a:buChar char="►"/>
            </a:pPr>
            <a:r>
              <a:rPr lang="en-GB" sz="1600">
                <a:solidFill>
                  <a:schemeClr val="dk1"/>
                </a:solidFill>
              </a:rPr>
              <a:t>better sleep</a:t>
            </a:r>
            <a:endParaRPr/>
          </a:p>
          <a:p>
            <a:pPr indent="-342900" lvl="0" marL="342900" rtl="0" algn="l">
              <a:spcBef>
                <a:spcPts val="1000"/>
              </a:spcBef>
              <a:spcAft>
                <a:spcPts val="0"/>
              </a:spcAft>
              <a:buSzPts val="1280"/>
              <a:buChar char="►"/>
            </a:pPr>
            <a:r>
              <a:rPr lang="en-GB" sz="1600">
                <a:solidFill>
                  <a:schemeClr val="dk1"/>
                </a:solidFill>
              </a:rPr>
              <a:t>improved emotional regulation</a:t>
            </a:r>
            <a:endParaRPr/>
          </a:p>
          <a:p>
            <a:pPr indent="-342900" lvl="0" marL="342900" rtl="0" algn="l">
              <a:spcBef>
                <a:spcPts val="1000"/>
              </a:spcBef>
              <a:spcAft>
                <a:spcPts val="0"/>
              </a:spcAft>
              <a:buSzPts val="1280"/>
              <a:buChar char="►"/>
            </a:pPr>
            <a:r>
              <a:rPr lang="en-GB" sz="1600">
                <a:solidFill>
                  <a:schemeClr val="dk1"/>
                </a:solidFill>
              </a:rPr>
              <a:t>increased focus</a:t>
            </a:r>
            <a:endParaRPr/>
          </a:p>
          <a:p>
            <a:pPr indent="-342900" lvl="0" marL="342900" rtl="0" algn="l">
              <a:spcBef>
                <a:spcPts val="1000"/>
              </a:spcBef>
              <a:spcAft>
                <a:spcPts val="0"/>
              </a:spcAft>
              <a:buSzPts val="1280"/>
              <a:buChar char="►"/>
            </a:pPr>
            <a:r>
              <a:rPr lang="en-GB" sz="1600">
                <a:solidFill>
                  <a:schemeClr val="dk1"/>
                </a:solidFill>
              </a:rPr>
              <a:t>enhanced mood</a:t>
            </a:r>
            <a:endParaRPr/>
          </a:p>
          <a:p>
            <a:pPr indent="-342900" lvl="0" marL="342900" rtl="0" algn="l">
              <a:spcBef>
                <a:spcPts val="1000"/>
              </a:spcBef>
              <a:spcAft>
                <a:spcPts val="0"/>
              </a:spcAft>
              <a:buSzPts val="1280"/>
              <a:buChar char="►"/>
            </a:pPr>
            <a:r>
              <a:rPr lang="en-GB" sz="1600">
                <a:solidFill>
                  <a:schemeClr val="dk1"/>
                </a:solidFill>
              </a:rPr>
              <a:t>reduced aggression</a:t>
            </a:r>
            <a:endParaRPr/>
          </a:p>
          <a:p>
            <a:pPr indent="-342900" lvl="0" marL="342900" rtl="0" algn="l">
              <a:spcBef>
                <a:spcPts val="1000"/>
              </a:spcBef>
              <a:spcAft>
                <a:spcPts val="0"/>
              </a:spcAft>
              <a:buSzPts val="1280"/>
              <a:buChar char="►"/>
            </a:pPr>
            <a:r>
              <a:rPr lang="en-GB" sz="1600">
                <a:solidFill>
                  <a:schemeClr val="dk1"/>
                </a:solidFill>
              </a:rPr>
              <a:t>greater adaptability</a:t>
            </a:r>
            <a:endParaRPr/>
          </a:p>
          <a:p>
            <a:pPr indent="-342900" lvl="0" marL="342900" rtl="0" algn="l">
              <a:spcBef>
                <a:spcPts val="1000"/>
              </a:spcBef>
              <a:spcAft>
                <a:spcPts val="0"/>
              </a:spcAft>
              <a:buSzPts val="1280"/>
              <a:buChar char="►"/>
            </a:pPr>
            <a:r>
              <a:rPr lang="en-GB" sz="1600">
                <a:solidFill>
                  <a:schemeClr val="dk1"/>
                </a:solidFill>
              </a:rPr>
              <a:t>healthier aging process</a:t>
            </a:r>
            <a:endParaRPr/>
          </a:p>
          <a:p>
            <a:pPr indent="-342900" lvl="0" marL="342900" rtl="0" algn="l">
              <a:spcBef>
                <a:spcPts val="1000"/>
              </a:spcBef>
              <a:spcAft>
                <a:spcPts val="0"/>
              </a:spcAft>
              <a:buSzPts val="1280"/>
              <a:buChar char="►"/>
            </a:pPr>
            <a:r>
              <a:rPr lang="en-GB" sz="1600">
                <a:solidFill>
                  <a:schemeClr val="dk1"/>
                </a:solidFill>
              </a:rPr>
              <a:t>a greater sense of empathy and connection with others</a:t>
            </a:r>
            <a:endParaRPr/>
          </a:p>
          <a:p>
            <a:pPr indent="-241300" lvl="0" marL="342900" rtl="0" algn="l">
              <a:spcBef>
                <a:spcPts val="1000"/>
              </a:spcBef>
              <a:spcAft>
                <a:spcPts val="0"/>
              </a:spcAft>
              <a:buSzPts val="1600"/>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35" name="Shape 435"/>
        <p:cNvGrpSpPr/>
        <p:nvPr/>
      </p:nvGrpSpPr>
      <p:grpSpPr>
        <a:xfrm>
          <a:off x="0" y="0"/>
          <a:ext cx="0" cy="0"/>
          <a:chOff x="0" y="0"/>
          <a:chExt cx="0" cy="0"/>
        </a:xfrm>
      </p:grpSpPr>
      <p:sp>
        <p:nvSpPr>
          <p:cNvPr id="436" name="Google Shape;436;p12"/>
          <p:cNvSpPr txBox="1"/>
          <p:nvPr>
            <p:ph type="title"/>
          </p:nvPr>
        </p:nvSpPr>
        <p:spPr>
          <a:xfrm>
            <a:off x="677334" y="257175"/>
            <a:ext cx="8596668" cy="78481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300"/>
              <a:buFont typeface="Algerian"/>
              <a:buNone/>
            </a:pPr>
            <a:r>
              <a:rPr b="1" lang="en-GB" sz="3300">
                <a:solidFill>
                  <a:schemeClr val="dk1"/>
                </a:solidFill>
                <a:latin typeface="Algerian"/>
                <a:ea typeface="Algerian"/>
                <a:cs typeface="Algerian"/>
                <a:sym typeface="Algerian"/>
              </a:rPr>
              <a:t>   				TYPES OF MEDITATION</a:t>
            </a:r>
            <a:endParaRPr b="1" sz="3300">
              <a:solidFill>
                <a:schemeClr val="dk1"/>
              </a:solidFill>
              <a:latin typeface="Algerian"/>
              <a:ea typeface="Algerian"/>
              <a:cs typeface="Algerian"/>
              <a:sym typeface="Algerian"/>
            </a:endParaRPr>
          </a:p>
        </p:txBody>
      </p:sp>
      <p:sp>
        <p:nvSpPr>
          <p:cNvPr id="437" name="Google Shape;437;p12"/>
          <p:cNvSpPr txBox="1"/>
          <p:nvPr>
            <p:ph idx="1" type="body"/>
          </p:nvPr>
        </p:nvSpPr>
        <p:spPr>
          <a:xfrm>
            <a:off x="677333" y="757989"/>
            <a:ext cx="9437337" cy="585937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80000"/>
              <a:buNone/>
            </a:pPr>
            <a:r>
              <a:t/>
            </a:r>
            <a:endParaRPr b="1" sz="1900">
              <a:solidFill>
                <a:schemeClr val="dk1"/>
              </a:solidFill>
            </a:endParaRPr>
          </a:p>
          <a:p>
            <a:pPr indent="0" lvl="0" marL="0" rtl="0" algn="l">
              <a:spcBef>
                <a:spcPts val="1000"/>
              </a:spcBef>
              <a:spcAft>
                <a:spcPts val="0"/>
              </a:spcAft>
              <a:buSzPct val="80000"/>
              <a:buNone/>
            </a:pPr>
            <a:r>
              <a:rPr b="1" lang="en-GB" sz="1900">
                <a:solidFill>
                  <a:schemeClr val="dk1"/>
                </a:solidFill>
              </a:rPr>
              <a:t>POPULAR TYPES OF MEDITATION PRACTICE:</a:t>
            </a:r>
            <a:endParaRPr/>
          </a:p>
          <a:p>
            <a:pPr indent="-342925" lvl="0" marL="342900" rtl="0" algn="l">
              <a:spcBef>
                <a:spcPts val="1000"/>
              </a:spcBef>
              <a:spcAft>
                <a:spcPts val="0"/>
              </a:spcAft>
              <a:buSzPct val="80000"/>
              <a:buChar char="►"/>
            </a:pPr>
            <a:r>
              <a:rPr b="1" lang="en-GB" sz="1700">
                <a:solidFill>
                  <a:srgbClr val="FF0000"/>
                </a:solidFill>
              </a:rPr>
              <a:t>MINDFULNESS MEDITATION</a:t>
            </a:r>
            <a:endParaRPr/>
          </a:p>
          <a:p>
            <a:pPr indent="0" lvl="0" marL="0" rtl="0" algn="l">
              <a:spcBef>
                <a:spcPts val="1000"/>
              </a:spcBef>
              <a:spcAft>
                <a:spcPts val="0"/>
              </a:spcAft>
              <a:buSzPct val="80000"/>
              <a:buNone/>
            </a:pPr>
            <a:r>
              <a:rPr lang="en-GB" sz="1700">
                <a:solidFill>
                  <a:schemeClr val="dk1"/>
                </a:solidFill>
              </a:rPr>
              <a:t>	</a:t>
            </a:r>
            <a:r>
              <a:rPr b="1" lang="en-GB" sz="1900">
                <a:solidFill>
                  <a:schemeClr val="dk1"/>
                </a:solidFill>
              </a:rPr>
              <a:t>originates from Buddhist teachings and the most common technique</a:t>
            </a:r>
            <a:endParaRPr/>
          </a:p>
          <a:p>
            <a:pPr indent="0" lvl="1" marL="457200" rtl="0" algn="l">
              <a:spcBef>
                <a:spcPts val="1000"/>
              </a:spcBef>
              <a:spcAft>
                <a:spcPts val="0"/>
              </a:spcAft>
              <a:buSzPct val="80000"/>
              <a:buNone/>
            </a:pPr>
            <a:r>
              <a:rPr b="1" lang="en-GB" sz="1900">
                <a:solidFill>
                  <a:schemeClr val="dk1"/>
                </a:solidFill>
              </a:rPr>
              <a:t>This practice combines concentration with awareness. </a:t>
            </a:r>
            <a:endParaRPr/>
          </a:p>
          <a:p>
            <a:pPr indent="0" lvl="1" marL="457200" rtl="0" algn="l">
              <a:spcBef>
                <a:spcPts val="1000"/>
              </a:spcBef>
              <a:spcAft>
                <a:spcPts val="0"/>
              </a:spcAft>
              <a:buSzPct val="80000"/>
              <a:buNone/>
            </a:pPr>
            <a:r>
              <a:rPr b="1" lang="en-GB" sz="1900">
                <a:solidFill>
                  <a:schemeClr val="dk1"/>
                </a:solidFill>
              </a:rPr>
              <a:t>we pay attention to your thoughts as they pass through your mind. </a:t>
            </a:r>
            <a:endParaRPr/>
          </a:p>
          <a:p>
            <a:pPr indent="0" lvl="1" marL="457200" rtl="0" algn="l">
              <a:spcBef>
                <a:spcPts val="1000"/>
              </a:spcBef>
              <a:spcAft>
                <a:spcPts val="0"/>
              </a:spcAft>
              <a:buSzPct val="80000"/>
              <a:buNone/>
            </a:pPr>
            <a:r>
              <a:rPr b="1" lang="en-GB" sz="1900">
                <a:solidFill>
                  <a:schemeClr val="dk1"/>
                </a:solidFill>
              </a:rPr>
              <a:t>We don’t judge the thoughts or become involved with them. we simply observe and take note of any patterns. </a:t>
            </a:r>
            <a:endParaRPr/>
          </a:p>
          <a:p>
            <a:pPr indent="-342925" lvl="0" marL="342900" rtl="0" algn="l">
              <a:spcBef>
                <a:spcPts val="1000"/>
              </a:spcBef>
              <a:spcAft>
                <a:spcPts val="0"/>
              </a:spcAft>
              <a:buSzPct val="80000"/>
              <a:buChar char="►"/>
            </a:pPr>
            <a:r>
              <a:rPr b="1" lang="en-GB" sz="1700">
                <a:solidFill>
                  <a:srgbClr val="FF0000"/>
                </a:solidFill>
              </a:rPr>
              <a:t>TRANSCENDENTAL MEDITATION  -</a:t>
            </a:r>
            <a:r>
              <a:rPr lang="en-GB" sz="1700">
                <a:solidFill>
                  <a:srgbClr val="FF0000"/>
                </a:solidFill>
              </a:rPr>
              <a:t> </a:t>
            </a:r>
            <a:endParaRPr/>
          </a:p>
          <a:p>
            <a:pPr indent="0" lvl="1" marL="457200" rtl="0" algn="l">
              <a:spcBef>
                <a:spcPts val="1000"/>
              </a:spcBef>
              <a:spcAft>
                <a:spcPts val="0"/>
              </a:spcAft>
              <a:buSzPct val="80000"/>
              <a:buNone/>
            </a:pPr>
            <a:r>
              <a:rPr b="1" lang="en-GB" sz="1700">
                <a:solidFill>
                  <a:schemeClr val="dk1"/>
                </a:solidFill>
              </a:rPr>
              <a:t>late Maharishi Mahesh Yogi derived TM from the ancient Vedic tradition of India. He brought the technique to the U.S. in the 1960s. 	</a:t>
            </a:r>
            <a:endParaRPr b="1" sz="1700">
              <a:solidFill>
                <a:schemeClr val="dk1"/>
              </a:solidFill>
            </a:endParaRPr>
          </a:p>
          <a:p>
            <a:pPr indent="0" lvl="1" marL="457200" rtl="0" algn="l">
              <a:spcBef>
                <a:spcPts val="1000"/>
              </a:spcBef>
              <a:spcAft>
                <a:spcPts val="0"/>
              </a:spcAft>
              <a:buSzPct val="80000"/>
              <a:buNone/>
            </a:pPr>
            <a:r>
              <a:rPr b="1" lang="en-GB" sz="1700">
                <a:solidFill>
                  <a:schemeClr val="dk1"/>
                </a:solidFill>
              </a:rPr>
              <a:t>	refers to a specific practice designed to quiet the mind and induce a state of calm and    	peace. </a:t>
            </a:r>
            <a:endParaRPr/>
          </a:p>
          <a:p>
            <a:pPr indent="0" lvl="1" marL="457200" rtl="0" algn="l">
              <a:spcBef>
                <a:spcPts val="1000"/>
              </a:spcBef>
              <a:spcAft>
                <a:spcPts val="0"/>
              </a:spcAft>
              <a:buSzPct val="80000"/>
              <a:buNone/>
            </a:pPr>
            <a:r>
              <a:rPr b="1" lang="en-GB" sz="1700">
                <a:solidFill>
                  <a:schemeClr val="dk1"/>
                </a:solidFill>
              </a:rPr>
              <a:t>	It involves the use of mantra and is best taught by a certified TM practitioner.</a:t>
            </a:r>
            <a:endParaRPr/>
          </a:p>
          <a:p>
            <a:pPr indent="0" lvl="1" marL="457200" rtl="0" algn="l">
              <a:spcBef>
                <a:spcPts val="1000"/>
              </a:spcBef>
              <a:spcAft>
                <a:spcPts val="0"/>
              </a:spcAft>
              <a:buSzPct val="80000"/>
              <a:buNone/>
            </a:pPr>
            <a:r>
              <a:rPr b="1" lang="en-GB" sz="1700">
                <a:solidFill>
                  <a:schemeClr val="dk1"/>
                </a:solidFill>
              </a:rPr>
              <a:t>	for avoiding distracting thoughts and promoting a state of relaxed awareness.</a:t>
            </a:r>
            <a:endParaRPr/>
          </a:p>
          <a:p>
            <a:pPr indent="0" lvl="1" marL="457200" rtl="0" algn="l">
              <a:spcBef>
                <a:spcPts val="1000"/>
              </a:spcBef>
              <a:spcAft>
                <a:spcPts val="0"/>
              </a:spcAft>
              <a:buSzPct val="80000"/>
              <a:buNone/>
            </a:pPr>
            <a:r>
              <a:rPr b="1" lang="en-GB" sz="1700">
                <a:solidFill>
                  <a:schemeClr val="dk1"/>
                </a:solidFill>
              </a:rPr>
              <a:t>	accessible approach to the depth that meditation offers.</a:t>
            </a:r>
            <a:endParaRPr/>
          </a:p>
          <a:p>
            <a:pPr indent="0" lvl="1" marL="457200" rtl="0" algn="l">
              <a:spcBef>
                <a:spcPts val="1000"/>
              </a:spcBef>
              <a:spcAft>
                <a:spcPts val="0"/>
              </a:spcAft>
              <a:buSzPct val="80000"/>
              <a:buNone/>
            </a:pPr>
            <a:r>
              <a:rPr b="1" lang="en-GB" sz="1700">
                <a:solidFill>
                  <a:schemeClr val="dk1"/>
                </a:solidFill>
              </a:rPr>
              <a:t>	the meditator achieves perfect stillness, rest, stability, order, and a complete absence 	of mental boundaries.</a:t>
            </a:r>
            <a:endParaRPr/>
          </a:p>
          <a:p>
            <a:pPr indent="0" lvl="1" marL="457200" rtl="0" algn="l">
              <a:spcBef>
                <a:spcPts val="1000"/>
              </a:spcBef>
              <a:spcAft>
                <a:spcPts val="0"/>
              </a:spcAft>
              <a:buSzPct val="80000"/>
              <a:buNone/>
            </a:pPr>
            <a:r>
              <a:rPr b="1" lang="en-GB" sz="1700">
                <a:solidFill>
                  <a:schemeClr val="dk1"/>
                </a:solidFill>
              </a:rPr>
              <a:t>	TM technique requires a seven-step course of instruction from a certified teacher.</a:t>
            </a:r>
            <a:endParaRPr b="1" sz="1700">
              <a:solidFill>
                <a:schemeClr val="dk1"/>
              </a:solidFill>
            </a:endParaRPr>
          </a:p>
          <a:p>
            <a:pPr indent="-263042" lvl="0" marL="342900" rtl="0" algn="l">
              <a:spcBef>
                <a:spcPts val="1000"/>
              </a:spcBef>
              <a:spcAft>
                <a:spcPts val="0"/>
              </a:spcAft>
              <a:buSzPct val="80000"/>
              <a:buNone/>
            </a:pPr>
            <a:r>
              <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41" name="Shape 441"/>
        <p:cNvGrpSpPr/>
        <p:nvPr/>
      </p:nvGrpSpPr>
      <p:grpSpPr>
        <a:xfrm>
          <a:off x="0" y="0"/>
          <a:ext cx="0" cy="0"/>
          <a:chOff x="0" y="0"/>
          <a:chExt cx="0" cy="0"/>
        </a:xfrm>
      </p:grpSpPr>
      <p:sp>
        <p:nvSpPr>
          <p:cNvPr id="442" name="Google Shape;442;p13"/>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81818"/>
              <a:buFont typeface="Trebuchet MS"/>
              <a:buNone/>
            </a:pPr>
            <a:r>
              <a:rPr lang="en-GB"/>
              <a:t>                  </a:t>
            </a:r>
            <a:endParaRPr b="1" sz="4400">
              <a:solidFill>
                <a:schemeClr val="dk1"/>
              </a:solidFill>
              <a:latin typeface="Algerian"/>
              <a:ea typeface="Algerian"/>
              <a:cs typeface="Algerian"/>
              <a:sym typeface="Algerian"/>
            </a:endParaRPr>
          </a:p>
        </p:txBody>
      </p:sp>
      <p:sp>
        <p:nvSpPr>
          <p:cNvPr id="443" name="Google Shape;443;p13"/>
          <p:cNvSpPr txBox="1"/>
          <p:nvPr>
            <p:ph idx="1" type="body"/>
          </p:nvPr>
        </p:nvSpPr>
        <p:spPr>
          <a:xfrm>
            <a:off x="0" y="0"/>
            <a:ext cx="9437337" cy="6227005"/>
          </a:xfrm>
          <a:prstGeom prst="rect">
            <a:avLst/>
          </a:prstGeom>
          <a:noFill/>
          <a:ln>
            <a:noFill/>
          </a:ln>
        </p:spPr>
        <p:txBody>
          <a:bodyPr anchorCtr="0" anchor="t" bIns="45700" lIns="91425" spcFirstLastPara="1" rIns="91425" wrap="square" tIns="45700">
            <a:normAutofit/>
          </a:bodyPr>
          <a:lstStyle/>
          <a:p>
            <a:pPr indent="-241300" lvl="0" marL="342900" rtl="0" algn="l">
              <a:spcBef>
                <a:spcPts val="0"/>
              </a:spcBef>
              <a:spcAft>
                <a:spcPts val="0"/>
              </a:spcAft>
              <a:buSzPts val="1600"/>
              <a:buNone/>
            </a:pPr>
            <a:r>
              <a:t/>
            </a:r>
            <a:endParaRPr b="1" sz="2000">
              <a:solidFill>
                <a:schemeClr val="dk1"/>
              </a:solidFill>
            </a:endParaRPr>
          </a:p>
          <a:p>
            <a:pPr indent="-241300" lvl="0" marL="342900" rtl="0" algn="l">
              <a:spcBef>
                <a:spcPts val="1000"/>
              </a:spcBef>
              <a:spcAft>
                <a:spcPts val="0"/>
              </a:spcAft>
              <a:buSzPts val="1600"/>
              <a:buNone/>
            </a:pPr>
            <a:r>
              <a:t/>
            </a:r>
            <a:endParaRPr b="1" sz="2000">
              <a:solidFill>
                <a:srgbClr val="FF0000"/>
              </a:solidFill>
            </a:endParaRPr>
          </a:p>
          <a:p>
            <a:pPr indent="-241300" lvl="0" marL="342900" rtl="0" algn="l">
              <a:spcBef>
                <a:spcPts val="1000"/>
              </a:spcBef>
              <a:spcAft>
                <a:spcPts val="0"/>
              </a:spcAft>
              <a:buSzPts val="1600"/>
              <a:buNone/>
            </a:pPr>
            <a:r>
              <a:t/>
            </a:r>
            <a:endParaRPr b="1" sz="2000">
              <a:solidFill>
                <a:srgbClr val="FF0000"/>
              </a:solidFill>
            </a:endParaRPr>
          </a:p>
          <a:p>
            <a:pPr indent="-342900" lvl="0" marL="342900" rtl="0" algn="l">
              <a:spcBef>
                <a:spcPts val="1000"/>
              </a:spcBef>
              <a:spcAft>
                <a:spcPts val="0"/>
              </a:spcAft>
              <a:buSzPts val="1600"/>
              <a:buChar char="►"/>
            </a:pPr>
            <a:r>
              <a:rPr b="1" lang="en-GB" sz="2000">
                <a:solidFill>
                  <a:srgbClr val="FF0000"/>
                </a:solidFill>
              </a:rPr>
              <a:t>VIPASSANA MEDITATION: </a:t>
            </a:r>
            <a:r>
              <a:rPr lang="en-GB" sz="1600">
                <a:solidFill>
                  <a:schemeClr val="dk1"/>
                </a:solidFill>
              </a:rPr>
              <a:t>means to see things as they really are</a:t>
            </a:r>
            <a:endParaRPr sz="1600">
              <a:solidFill>
                <a:schemeClr val="dk1"/>
              </a:solidFill>
            </a:endParaRPr>
          </a:p>
          <a:p>
            <a:pPr indent="0" lvl="0" marL="0" rtl="0" algn="l">
              <a:spcBef>
                <a:spcPts val="1000"/>
              </a:spcBef>
              <a:spcAft>
                <a:spcPts val="0"/>
              </a:spcAft>
              <a:buSzPts val="1280"/>
              <a:buNone/>
            </a:pPr>
            <a:r>
              <a:rPr lang="en-GB" sz="1600">
                <a:solidFill>
                  <a:schemeClr val="dk1"/>
                </a:solidFill>
              </a:rPr>
              <a:t>	Vipassana is one of the India's most ancient techniques of meditation and rediscovered by 	Buddha.</a:t>
            </a:r>
            <a:endParaRPr/>
          </a:p>
          <a:p>
            <a:pPr indent="0" lvl="0" marL="0" rtl="0" algn="l">
              <a:spcBef>
                <a:spcPts val="1000"/>
              </a:spcBef>
              <a:spcAft>
                <a:spcPts val="0"/>
              </a:spcAft>
              <a:buSzPts val="1280"/>
              <a:buNone/>
            </a:pPr>
            <a:r>
              <a:rPr lang="en-GB" sz="1600">
                <a:solidFill>
                  <a:schemeClr val="dk1"/>
                </a:solidFill>
              </a:rPr>
              <a:t> 	It involves observing your thoughts and emotions as they are, without judging or dwelling 	on them. </a:t>
            </a:r>
            <a:endParaRPr sz="1600">
              <a:solidFill>
                <a:schemeClr val="dk1"/>
              </a:solidFill>
            </a:endParaRPr>
          </a:p>
          <a:p>
            <a:pPr indent="0" lvl="0" marL="0" rtl="0" algn="l">
              <a:spcBef>
                <a:spcPts val="1000"/>
              </a:spcBef>
              <a:spcAft>
                <a:spcPts val="0"/>
              </a:spcAft>
              <a:buSzPts val="1280"/>
              <a:buNone/>
            </a:pPr>
            <a:r>
              <a:rPr lang="en-GB" sz="1600">
                <a:solidFill>
                  <a:schemeClr val="dk1"/>
                </a:solidFill>
              </a:rPr>
              <a:t>	Vipassana is a way of self-transformation through self-observation. </a:t>
            </a:r>
            <a:endParaRPr sz="1600">
              <a:solidFill>
                <a:schemeClr val="dk1"/>
              </a:solidFill>
            </a:endParaRPr>
          </a:p>
          <a:p>
            <a:pPr indent="0" lvl="0" marL="0" rtl="0" algn="l">
              <a:spcBef>
                <a:spcPts val="1000"/>
              </a:spcBef>
              <a:spcAft>
                <a:spcPts val="0"/>
              </a:spcAft>
              <a:buSzPts val="1280"/>
              <a:buNone/>
            </a:pPr>
            <a:r>
              <a:rPr lang="en-GB" sz="1600">
                <a:solidFill>
                  <a:schemeClr val="dk1"/>
                </a:solidFill>
              </a:rPr>
              <a:t>	It focuses on the deep interconnection between mind and body, which can be experienced 	directly by disciplined attention to the physical sensations</a:t>
            </a:r>
            <a:endParaRPr/>
          </a:p>
          <a:p>
            <a:pPr indent="0" lvl="0" marL="0" rtl="0" algn="l">
              <a:spcBef>
                <a:spcPts val="1000"/>
              </a:spcBef>
              <a:spcAft>
                <a:spcPts val="0"/>
              </a:spcAft>
              <a:buSzPts val="1280"/>
              <a:buNone/>
            </a:pPr>
            <a:r>
              <a:rPr lang="en-GB" sz="1600">
                <a:solidFill>
                  <a:schemeClr val="dk1"/>
                </a:solidFill>
              </a:rPr>
              <a:t>	you agree to abide by five precepts: no killing, no stealing, no lying, no sexual 	misconduct and 	no intoxicants. No writing, no talking, no eye contact, no communicating</a:t>
            </a:r>
            <a:endParaRPr/>
          </a:p>
          <a:p>
            <a:pPr indent="-342900" lvl="0" marL="342900" rtl="0" algn="l">
              <a:spcBef>
                <a:spcPts val="1000"/>
              </a:spcBef>
              <a:spcAft>
                <a:spcPts val="0"/>
              </a:spcAft>
              <a:buSzPts val="1600"/>
              <a:buChar char="►"/>
            </a:pPr>
            <a:r>
              <a:rPr b="1" lang="en-GB" sz="2000">
                <a:solidFill>
                  <a:srgbClr val="FF0000"/>
                </a:solidFill>
              </a:rPr>
              <a:t>SPIRITUAL MEDITATION:</a:t>
            </a:r>
            <a:r>
              <a:rPr lang="en-GB"/>
              <a:t> </a:t>
            </a:r>
            <a:r>
              <a:rPr lang="en-GB" sz="1600">
                <a:solidFill>
                  <a:schemeClr val="dk1"/>
                </a:solidFill>
              </a:rPr>
              <a:t>used in all religions and spiritual traditions. </a:t>
            </a:r>
            <a:endParaRPr/>
          </a:p>
          <a:p>
            <a:pPr indent="0" lvl="1" marL="457200" rtl="0" algn="l">
              <a:spcBef>
                <a:spcPts val="1000"/>
              </a:spcBef>
              <a:spcAft>
                <a:spcPts val="0"/>
              </a:spcAft>
              <a:buSzPts val="1280"/>
              <a:buNone/>
            </a:pPr>
            <a:r>
              <a:rPr lang="en-GB">
                <a:solidFill>
                  <a:schemeClr val="dk1"/>
                </a:solidFill>
              </a:rPr>
              <a:t>	Focuses on developing a deeper understanding of spiritual/religious meaning and 	connection with a higher power.</a:t>
            </a:r>
            <a:endParaRPr/>
          </a:p>
          <a:p>
            <a:pPr indent="0" lvl="0" marL="0" rtl="0" algn="l">
              <a:spcBef>
                <a:spcPts val="1000"/>
              </a:spcBef>
              <a:spcAft>
                <a:spcPts val="0"/>
              </a:spcAft>
              <a:buSzPts val="1600"/>
              <a:buNone/>
            </a:pPr>
            <a:r>
              <a:t/>
            </a:r>
            <a:endParaRPr b="1" sz="2000">
              <a:solidFill>
                <a:schemeClr val="dk1"/>
              </a:solidFill>
            </a:endParaRPr>
          </a:p>
          <a:p>
            <a:pPr indent="-204469" lvl="1" marL="742950" rtl="0" algn="l">
              <a:spcBef>
                <a:spcPts val="1000"/>
              </a:spcBef>
              <a:spcAft>
                <a:spcPts val="0"/>
              </a:spcAft>
              <a:buSzPts val="1280"/>
              <a:buNone/>
            </a:pPr>
            <a:r>
              <a:t/>
            </a:r>
            <a:endParaRPr>
              <a:solidFill>
                <a:schemeClr val="dk1"/>
              </a:solidFill>
            </a:endParaRPr>
          </a:p>
          <a:p>
            <a:pPr indent="-241300" lvl="0" marL="342900" rtl="0" algn="l">
              <a:spcBef>
                <a:spcPts val="1000"/>
              </a:spcBef>
              <a:spcAft>
                <a:spcPts val="0"/>
              </a:spcAft>
              <a:buSzPts val="1600"/>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47" name="Shape 447"/>
        <p:cNvGrpSpPr/>
        <p:nvPr/>
      </p:nvGrpSpPr>
      <p:grpSpPr>
        <a:xfrm>
          <a:off x="0" y="0"/>
          <a:ext cx="0" cy="0"/>
          <a:chOff x="0" y="0"/>
          <a:chExt cx="0" cy="0"/>
        </a:xfrm>
      </p:grpSpPr>
      <p:sp>
        <p:nvSpPr>
          <p:cNvPr id="448" name="Google Shape;448;p14"/>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81818"/>
              <a:buFont typeface="Trebuchet MS"/>
              <a:buNone/>
            </a:pPr>
            <a:r>
              <a:rPr lang="en-GB"/>
              <a:t>                  </a:t>
            </a:r>
            <a:endParaRPr b="1" sz="4400">
              <a:solidFill>
                <a:schemeClr val="dk1"/>
              </a:solidFill>
              <a:latin typeface="Algerian"/>
              <a:ea typeface="Algerian"/>
              <a:cs typeface="Algerian"/>
              <a:sym typeface="Algerian"/>
            </a:endParaRPr>
          </a:p>
        </p:txBody>
      </p:sp>
      <p:sp>
        <p:nvSpPr>
          <p:cNvPr id="449" name="Google Shape;449;p14"/>
          <p:cNvSpPr txBox="1"/>
          <p:nvPr>
            <p:ph idx="1" type="body"/>
          </p:nvPr>
        </p:nvSpPr>
        <p:spPr>
          <a:xfrm>
            <a:off x="0" y="0"/>
            <a:ext cx="9437337" cy="6227005"/>
          </a:xfrm>
          <a:prstGeom prst="rect">
            <a:avLst/>
          </a:prstGeom>
          <a:noFill/>
          <a:ln>
            <a:noFill/>
          </a:ln>
        </p:spPr>
        <p:txBody>
          <a:bodyPr anchorCtr="0" anchor="t" bIns="45700" lIns="91425" spcFirstLastPara="1" rIns="91425" wrap="square" tIns="45700">
            <a:normAutofit/>
          </a:bodyPr>
          <a:lstStyle/>
          <a:p>
            <a:pPr indent="-241300" lvl="0" marL="342900" rtl="0" algn="l">
              <a:spcBef>
                <a:spcPts val="0"/>
              </a:spcBef>
              <a:spcAft>
                <a:spcPts val="0"/>
              </a:spcAft>
              <a:buSzPts val="1600"/>
              <a:buNone/>
            </a:pPr>
            <a:r>
              <a:t/>
            </a:r>
            <a:endParaRPr b="1" sz="2000">
              <a:solidFill>
                <a:schemeClr val="dk1"/>
              </a:solidFill>
            </a:endParaRPr>
          </a:p>
          <a:p>
            <a:pPr indent="-241300" lvl="0" marL="342900" rtl="0" algn="l">
              <a:spcBef>
                <a:spcPts val="1000"/>
              </a:spcBef>
              <a:spcAft>
                <a:spcPts val="0"/>
              </a:spcAft>
              <a:buSzPts val="1600"/>
              <a:buNone/>
            </a:pPr>
            <a:r>
              <a:t/>
            </a:r>
            <a:endParaRPr b="1" sz="2000">
              <a:solidFill>
                <a:srgbClr val="FF0000"/>
              </a:solidFill>
            </a:endParaRPr>
          </a:p>
          <a:p>
            <a:pPr indent="-241300" lvl="0" marL="342900" rtl="0" algn="l">
              <a:spcBef>
                <a:spcPts val="1000"/>
              </a:spcBef>
              <a:spcAft>
                <a:spcPts val="0"/>
              </a:spcAft>
              <a:buSzPts val="1600"/>
              <a:buNone/>
            </a:pPr>
            <a:r>
              <a:t/>
            </a:r>
            <a:endParaRPr b="1" sz="2000">
              <a:solidFill>
                <a:srgbClr val="FF0000"/>
              </a:solidFill>
            </a:endParaRPr>
          </a:p>
          <a:p>
            <a:pPr indent="-241300" lvl="0" marL="342900" rtl="0" algn="l">
              <a:spcBef>
                <a:spcPts val="1000"/>
              </a:spcBef>
              <a:spcAft>
                <a:spcPts val="0"/>
              </a:spcAft>
              <a:buSzPts val="1600"/>
              <a:buNone/>
            </a:pPr>
            <a:r>
              <a:t/>
            </a:r>
            <a:endParaRPr b="1" sz="2000">
              <a:solidFill>
                <a:srgbClr val="FF0000"/>
              </a:solidFill>
            </a:endParaRPr>
          </a:p>
          <a:p>
            <a:pPr indent="-342900" lvl="0" marL="342900" rtl="0" algn="l">
              <a:spcBef>
                <a:spcPts val="1000"/>
              </a:spcBef>
              <a:spcAft>
                <a:spcPts val="0"/>
              </a:spcAft>
              <a:buSzPts val="1600"/>
              <a:buChar char="►"/>
            </a:pPr>
            <a:r>
              <a:rPr b="1" lang="en-GB" sz="2000">
                <a:solidFill>
                  <a:srgbClr val="FF0000"/>
                </a:solidFill>
              </a:rPr>
              <a:t>GUIDED MEDITATION: </a:t>
            </a:r>
            <a:r>
              <a:rPr lang="en-GB"/>
              <a:t> </a:t>
            </a:r>
            <a:r>
              <a:rPr lang="en-GB" sz="1600">
                <a:solidFill>
                  <a:schemeClr val="dk1"/>
                </a:solidFill>
              </a:rPr>
              <a:t>Guided meditation describes a type of meditation led by a teacher, in person or via audio or video.</a:t>
            </a:r>
            <a:endParaRPr/>
          </a:p>
          <a:p>
            <a:pPr indent="0" lvl="0" marL="0" rtl="0" algn="l">
              <a:spcBef>
                <a:spcPts val="1000"/>
              </a:spcBef>
              <a:spcAft>
                <a:spcPts val="0"/>
              </a:spcAft>
              <a:buSzPts val="1280"/>
              <a:buNone/>
            </a:pPr>
            <a:r>
              <a:rPr lang="en-GB" sz="1600">
                <a:solidFill>
                  <a:schemeClr val="dk1"/>
                </a:solidFill>
              </a:rPr>
              <a:t>	Guided meditations are an excellent tool for beginners, as they provide a focal point and 	gentle instruction to help you connect and let go of self-judgment.</a:t>
            </a:r>
            <a:endParaRPr sz="1600">
              <a:solidFill>
                <a:schemeClr val="dk1"/>
              </a:solidFill>
            </a:endParaRPr>
          </a:p>
          <a:p>
            <a:pPr indent="0" lvl="1" marL="0" rtl="0" algn="l">
              <a:spcBef>
                <a:spcPts val="1000"/>
              </a:spcBef>
              <a:spcAft>
                <a:spcPts val="0"/>
              </a:spcAft>
              <a:buSzPts val="1440"/>
              <a:buNone/>
            </a:pPr>
            <a:r>
              <a:rPr b="1" lang="en-GB" sz="1800">
                <a:solidFill>
                  <a:schemeClr val="dk1"/>
                </a:solidFill>
              </a:rPr>
              <a:t>	</a:t>
            </a:r>
            <a:endParaRPr/>
          </a:p>
          <a:p>
            <a:pPr indent="-285750" lvl="1" marL="285750" rtl="0" algn="l">
              <a:spcBef>
                <a:spcPts val="1000"/>
              </a:spcBef>
              <a:spcAft>
                <a:spcPts val="0"/>
              </a:spcAft>
              <a:buSzPts val="1600"/>
              <a:buChar char="►"/>
            </a:pPr>
            <a:r>
              <a:rPr b="1" lang="en-GB" sz="2000">
                <a:solidFill>
                  <a:srgbClr val="FF0000"/>
                </a:solidFill>
              </a:rPr>
              <a:t>Chakra Meditation: </a:t>
            </a:r>
            <a:r>
              <a:rPr lang="en-GB">
                <a:solidFill>
                  <a:schemeClr val="dk1"/>
                </a:solidFill>
              </a:rPr>
              <a:t>Chakra meditation is , any type of meditation that seeks to clear 	blocked chakras and harness the power of these energy centres located throughout the body.</a:t>
            </a:r>
            <a:endParaRPr/>
          </a:p>
          <a:p>
            <a:pPr indent="-184150" lvl="1" marL="285750" rtl="0" algn="l">
              <a:spcBef>
                <a:spcPts val="1000"/>
              </a:spcBef>
              <a:spcAft>
                <a:spcPts val="0"/>
              </a:spcAft>
              <a:buSzPts val="1600"/>
              <a:buNone/>
            </a:pPr>
            <a:r>
              <a:t/>
            </a:r>
            <a:endParaRPr b="1" sz="2000">
              <a:solidFill>
                <a:srgbClr val="FF0000"/>
              </a:solidFill>
            </a:endParaRPr>
          </a:p>
          <a:p>
            <a:pPr indent="-285750" lvl="1" marL="285750" rtl="0" algn="l">
              <a:spcBef>
                <a:spcPts val="1000"/>
              </a:spcBef>
              <a:spcAft>
                <a:spcPts val="0"/>
              </a:spcAft>
              <a:buSzPts val="1600"/>
              <a:buChar char="►"/>
            </a:pPr>
            <a:r>
              <a:rPr b="1" lang="en-GB" sz="2000">
                <a:solidFill>
                  <a:srgbClr val="FF0000"/>
                </a:solidFill>
              </a:rPr>
              <a:t>Breath meditation:</a:t>
            </a:r>
            <a:r>
              <a:rPr lang="en-GB">
                <a:solidFill>
                  <a:schemeClr val="dk1"/>
                </a:solidFill>
              </a:rPr>
              <a:t> 	in breath meditation we focus on our breath. Its is one of the easiest ways to reduce stress by simply focus your attention on your breath. It's a form of "entry level" meditation that anyone can do. </a:t>
            </a:r>
            <a:endParaRPr>
              <a:solidFill>
                <a:schemeClr val="dk1"/>
              </a:solidFill>
            </a:endParaRPr>
          </a:p>
          <a:p>
            <a:pPr indent="-228600" lvl="2" marL="685800" rtl="0" algn="l">
              <a:spcBef>
                <a:spcPts val="1000"/>
              </a:spcBef>
              <a:spcAft>
                <a:spcPts val="0"/>
              </a:spcAft>
              <a:buSzPts val="1120"/>
              <a:buChar char="►"/>
            </a:pPr>
            <a:r>
              <a:rPr b="1" lang="en-GB">
                <a:solidFill>
                  <a:schemeClr val="dk1"/>
                </a:solidFill>
              </a:rPr>
              <a:t>Ajapa japa meditation (SOHUM)</a:t>
            </a:r>
            <a:endParaRPr b="1">
              <a:solidFill>
                <a:schemeClr val="dk1"/>
              </a:solidFill>
            </a:endParaRPr>
          </a:p>
          <a:p>
            <a:pPr indent="0" lvl="0" marL="0" rtl="0" algn="l">
              <a:spcBef>
                <a:spcPts val="1000"/>
              </a:spcBef>
              <a:spcAft>
                <a:spcPts val="0"/>
              </a:spcAft>
              <a:buSzPts val="1600"/>
              <a:buNone/>
            </a:pPr>
            <a:r>
              <a:t/>
            </a:r>
            <a:endParaRPr b="1" sz="2000">
              <a:solidFill>
                <a:schemeClr val="dk1"/>
              </a:solidFill>
            </a:endParaRPr>
          </a:p>
          <a:p>
            <a:pPr indent="-204469" lvl="1" marL="742950" rtl="0" algn="l">
              <a:spcBef>
                <a:spcPts val="1000"/>
              </a:spcBef>
              <a:spcAft>
                <a:spcPts val="0"/>
              </a:spcAft>
              <a:buSzPts val="1280"/>
              <a:buNone/>
            </a:pPr>
            <a:r>
              <a:t/>
            </a:r>
            <a:endParaRPr>
              <a:solidFill>
                <a:schemeClr val="dk1"/>
              </a:solidFill>
            </a:endParaRPr>
          </a:p>
          <a:p>
            <a:pPr indent="-241300" lvl="0" marL="342900" rtl="0" algn="l">
              <a:spcBef>
                <a:spcPts val="1000"/>
              </a:spcBef>
              <a:spcAft>
                <a:spcPts val="0"/>
              </a:spcAft>
              <a:buSzPts val="16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53" name="Shape 453"/>
        <p:cNvGrpSpPr/>
        <p:nvPr/>
      </p:nvGrpSpPr>
      <p:grpSpPr>
        <a:xfrm>
          <a:off x="0" y="0"/>
          <a:ext cx="0" cy="0"/>
          <a:chOff x="0" y="0"/>
          <a:chExt cx="0" cy="0"/>
        </a:xfrm>
      </p:grpSpPr>
      <p:sp>
        <p:nvSpPr>
          <p:cNvPr id="454" name="Google Shape;454;p15"/>
          <p:cNvSpPr txBox="1"/>
          <p:nvPr>
            <p:ph type="title"/>
          </p:nvPr>
        </p:nvSpPr>
        <p:spPr>
          <a:xfrm>
            <a:off x="677334" y="133350"/>
            <a:ext cx="8596668" cy="62865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TYPES OF SPIRITUAL MEDITATION</a:t>
            </a:r>
            <a:br>
              <a:rPr b="1" lang="en-GB" sz="3300">
                <a:solidFill>
                  <a:schemeClr val="dk1"/>
                </a:solidFill>
                <a:latin typeface="Algerian"/>
                <a:ea typeface="Algerian"/>
                <a:cs typeface="Algerian"/>
                <a:sym typeface="Algerian"/>
              </a:rPr>
            </a:br>
            <a:endParaRPr b="1" sz="3300">
              <a:solidFill>
                <a:schemeClr val="dk1"/>
              </a:solidFill>
              <a:latin typeface="Algerian"/>
              <a:ea typeface="Algerian"/>
              <a:cs typeface="Algerian"/>
              <a:sym typeface="Algerian"/>
            </a:endParaRPr>
          </a:p>
        </p:txBody>
      </p:sp>
      <p:sp>
        <p:nvSpPr>
          <p:cNvPr id="455" name="Google Shape;455;p15"/>
          <p:cNvSpPr txBox="1"/>
          <p:nvPr>
            <p:ph idx="1" type="body"/>
          </p:nvPr>
        </p:nvSpPr>
        <p:spPr>
          <a:xfrm>
            <a:off x="161925" y="762000"/>
            <a:ext cx="9952745" cy="5987715"/>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solidFill>
                <a:schemeClr val="dk1"/>
              </a:solidFill>
            </a:endParaRPr>
          </a:p>
          <a:p>
            <a:pPr indent="-342900" lvl="0" marL="342900" rtl="0" algn="l">
              <a:spcBef>
                <a:spcPts val="1000"/>
              </a:spcBef>
              <a:spcAft>
                <a:spcPts val="0"/>
              </a:spcAft>
              <a:buSzPts val="1280"/>
              <a:buChar char="►"/>
            </a:pPr>
            <a:r>
              <a:rPr lang="en-GB" sz="1600">
                <a:solidFill>
                  <a:schemeClr val="dk1"/>
                </a:solidFill>
              </a:rPr>
              <a:t>Spiritual meditation can be practiced at home or in a place of worship. This practice is beneficial for those who seek spiritual growth and a deeper connection to a higher power or spiritual force.</a:t>
            </a:r>
            <a:endParaRPr/>
          </a:p>
          <a:p>
            <a:pPr indent="-342900" lvl="0" marL="342900" rtl="0" algn="l">
              <a:spcBef>
                <a:spcPts val="1000"/>
              </a:spcBef>
              <a:spcAft>
                <a:spcPts val="0"/>
              </a:spcAft>
              <a:buSzPts val="1280"/>
              <a:buChar char="►"/>
            </a:pPr>
            <a:r>
              <a:rPr b="1" lang="en-GB" sz="1600">
                <a:solidFill>
                  <a:srgbClr val="FF0000"/>
                </a:solidFill>
              </a:rPr>
              <a:t>JAPA MALA AND MANTRA MEDITATION - HINDUISM</a:t>
            </a:r>
            <a:r>
              <a:rPr b="1" lang="en-GB" sz="1600">
                <a:solidFill>
                  <a:schemeClr val="dk1"/>
                </a:solidFill>
              </a:rPr>
              <a:t> </a:t>
            </a:r>
            <a:endParaRPr b="1" sz="1600">
              <a:solidFill>
                <a:schemeClr val="dk1"/>
              </a:solidFill>
            </a:endParaRPr>
          </a:p>
          <a:p>
            <a:pPr indent="0" lvl="0" marL="0" rtl="0" algn="l">
              <a:spcBef>
                <a:spcPts val="1000"/>
              </a:spcBef>
              <a:spcAft>
                <a:spcPts val="0"/>
              </a:spcAft>
              <a:buSzPts val="1280"/>
              <a:buNone/>
            </a:pPr>
            <a:r>
              <a:rPr lang="en-GB" sz="1600">
                <a:solidFill>
                  <a:schemeClr val="dk1"/>
                </a:solidFill>
              </a:rPr>
              <a:t>	Prominent in many teachings, including Hindu and Buddhist traditions. </a:t>
            </a:r>
            <a:endParaRPr sz="1600">
              <a:solidFill>
                <a:schemeClr val="dk1"/>
              </a:solidFill>
            </a:endParaRPr>
          </a:p>
          <a:p>
            <a:pPr indent="0" lvl="0" marL="0" rtl="0" algn="l">
              <a:spcBef>
                <a:spcPts val="1000"/>
              </a:spcBef>
              <a:spcAft>
                <a:spcPts val="0"/>
              </a:spcAft>
              <a:buSzPts val="1280"/>
              <a:buNone/>
            </a:pPr>
            <a:r>
              <a:rPr lang="en-GB" sz="1600">
                <a:solidFill>
                  <a:schemeClr val="dk1"/>
                </a:solidFill>
              </a:rPr>
              <a:t>	This type of meditation uses a repetitive sound to clear the mind. It can be a word, 	phrase, or 	sound, one of the most common being “om.”</a:t>
            </a:r>
            <a:endParaRPr/>
          </a:p>
          <a:p>
            <a:pPr indent="0" lvl="0" marL="0" rtl="0" algn="l">
              <a:spcBef>
                <a:spcPts val="1000"/>
              </a:spcBef>
              <a:spcAft>
                <a:spcPts val="0"/>
              </a:spcAft>
              <a:buSzPts val="1280"/>
              <a:buNone/>
            </a:pPr>
            <a:r>
              <a:rPr lang="en-GB" sz="1600">
                <a:solidFill>
                  <a:schemeClr val="dk1"/>
                </a:solidFill>
              </a:rPr>
              <a:t>	It easier to focus on a word than on their breath.</a:t>
            </a:r>
            <a:endParaRPr sz="1600">
              <a:solidFill>
                <a:schemeClr val="dk1"/>
              </a:solidFill>
            </a:endParaRPr>
          </a:p>
          <a:p>
            <a:pPr indent="-342900" lvl="0" marL="342900" rtl="0" algn="l">
              <a:spcBef>
                <a:spcPts val="1000"/>
              </a:spcBef>
              <a:spcAft>
                <a:spcPts val="0"/>
              </a:spcAft>
              <a:buSzPts val="1280"/>
              <a:buChar char="►"/>
            </a:pPr>
            <a:r>
              <a:rPr b="1" lang="en-GB" sz="1600">
                <a:solidFill>
                  <a:srgbClr val="FF0000"/>
                </a:solidFill>
              </a:rPr>
              <a:t>SUFI MEDITATION – ISLAM </a:t>
            </a:r>
            <a:r>
              <a:rPr b="1" lang="en-GB" sz="1600">
                <a:solidFill>
                  <a:schemeClr val="dk1"/>
                </a:solidFill>
              </a:rPr>
              <a:t>- The practitioners of Sufism are called Sufis.</a:t>
            </a:r>
            <a:endParaRPr/>
          </a:p>
          <a:p>
            <a:pPr indent="0" lvl="0" marL="0" rtl="0" algn="l">
              <a:spcBef>
                <a:spcPts val="1000"/>
              </a:spcBef>
              <a:spcAft>
                <a:spcPts val="0"/>
              </a:spcAft>
              <a:buSzPts val="1280"/>
              <a:buNone/>
            </a:pPr>
            <a:r>
              <a:rPr b="1" lang="en-GB" sz="1600">
                <a:solidFill>
                  <a:schemeClr val="dk1"/>
                </a:solidFill>
              </a:rPr>
              <a:t>	sufi mantra,heart and sufi breathing meditation.</a:t>
            </a:r>
            <a:endParaRPr b="1" sz="1600">
              <a:solidFill>
                <a:schemeClr val="dk1"/>
              </a:solidFill>
            </a:endParaRPr>
          </a:p>
          <a:p>
            <a:pPr indent="0" lvl="0" marL="0" rtl="0" algn="l">
              <a:spcBef>
                <a:spcPts val="1000"/>
              </a:spcBef>
              <a:spcAft>
                <a:spcPts val="0"/>
              </a:spcAft>
              <a:buSzPts val="1280"/>
              <a:buNone/>
            </a:pPr>
            <a:r>
              <a:rPr lang="en-GB" sz="1600"/>
              <a:t>	</a:t>
            </a:r>
            <a:r>
              <a:rPr lang="en-GB" sz="1600">
                <a:solidFill>
                  <a:schemeClr val="dk1"/>
                </a:solidFill>
              </a:rPr>
              <a:t>Sufi Meditation is a central component of Islamic spirituality.</a:t>
            </a:r>
            <a:endParaRPr/>
          </a:p>
          <a:p>
            <a:pPr indent="0" lvl="0" marL="0" rtl="0" algn="l">
              <a:spcBef>
                <a:spcPts val="1000"/>
              </a:spcBef>
              <a:spcAft>
                <a:spcPts val="0"/>
              </a:spcAft>
              <a:buSzPts val="1280"/>
              <a:buNone/>
            </a:pPr>
            <a:r>
              <a:rPr lang="en-GB" sz="1600"/>
              <a:t>	</a:t>
            </a:r>
            <a:r>
              <a:rPr lang="en-GB" sz="1600">
                <a:solidFill>
                  <a:schemeClr val="dk1"/>
                </a:solidFill>
              </a:rPr>
              <a:t>developed by various schools of Sufi preachers belonging to different parts of the  globe.</a:t>
            </a:r>
            <a:endParaRPr/>
          </a:p>
          <a:p>
            <a:pPr indent="0" lvl="0" marL="0" rtl="0" algn="l">
              <a:spcBef>
                <a:spcPts val="1000"/>
              </a:spcBef>
              <a:spcAft>
                <a:spcPts val="0"/>
              </a:spcAft>
              <a:buSzPts val="1280"/>
              <a:buNone/>
            </a:pPr>
            <a:r>
              <a:rPr lang="en-GB" sz="1600">
                <a:solidFill>
                  <a:schemeClr val="dk1"/>
                </a:solidFill>
              </a:rPr>
              <a:t>	you can connect with your inner self and with the Almighty.</a:t>
            </a:r>
            <a:endParaRPr/>
          </a:p>
          <a:p>
            <a:pPr indent="0" lvl="0" marL="0" rtl="0" algn="l">
              <a:spcBef>
                <a:spcPts val="1000"/>
              </a:spcBef>
              <a:spcAft>
                <a:spcPts val="0"/>
              </a:spcAft>
              <a:buSzPts val="1280"/>
              <a:buNone/>
            </a:pPr>
            <a:r>
              <a:rPr lang="en-GB" sz="1600">
                <a:solidFill>
                  <a:schemeClr val="dk1"/>
                </a:solidFill>
              </a:rPr>
              <a:t>	The core of all their practices is to remember God, fill the heart with God, and unite  	oneself 	with Him</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59" name="Shape 459"/>
        <p:cNvGrpSpPr/>
        <p:nvPr/>
      </p:nvGrpSpPr>
      <p:grpSpPr>
        <a:xfrm>
          <a:off x="0" y="0"/>
          <a:ext cx="0" cy="0"/>
          <a:chOff x="0" y="0"/>
          <a:chExt cx="0" cy="0"/>
        </a:xfrm>
      </p:grpSpPr>
      <p:sp>
        <p:nvSpPr>
          <p:cNvPr id="460" name="Google Shape;460;p16"/>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81818"/>
              <a:buFont typeface="Trebuchet MS"/>
              <a:buNone/>
            </a:pPr>
            <a:r>
              <a:rPr lang="en-GB"/>
              <a:t>                  </a:t>
            </a:r>
            <a:endParaRPr b="1" sz="4400">
              <a:solidFill>
                <a:schemeClr val="dk1"/>
              </a:solidFill>
              <a:latin typeface="Algerian"/>
              <a:ea typeface="Algerian"/>
              <a:cs typeface="Algerian"/>
              <a:sym typeface="Algerian"/>
            </a:endParaRPr>
          </a:p>
        </p:txBody>
      </p:sp>
      <p:sp>
        <p:nvSpPr>
          <p:cNvPr id="461" name="Google Shape;461;p16"/>
          <p:cNvSpPr txBox="1"/>
          <p:nvPr>
            <p:ph idx="1" type="body"/>
          </p:nvPr>
        </p:nvSpPr>
        <p:spPr>
          <a:xfrm>
            <a:off x="256999" y="180474"/>
            <a:ext cx="9437337" cy="6171860"/>
          </a:xfrm>
          <a:prstGeom prst="rect">
            <a:avLst/>
          </a:prstGeom>
          <a:noFill/>
          <a:ln>
            <a:noFill/>
          </a:ln>
        </p:spPr>
        <p:txBody>
          <a:bodyPr anchorCtr="0" anchor="t" bIns="45700" lIns="91425" spcFirstLastPara="1" rIns="91425" wrap="square" tIns="45700">
            <a:normAutofit/>
          </a:bodyPr>
          <a:lstStyle/>
          <a:p>
            <a:pPr indent="-241300" lvl="0" marL="342900" rtl="0" algn="l">
              <a:spcBef>
                <a:spcPts val="0"/>
              </a:spcBef>
              <a:spcAft>
                <a:spcPts val="0"/>
              </a:spcAft>
              <a:buSzPts val="1600"/>
              <a:buNone/>
            </a:pPr>
            <a:r>
              <a:t/>
            </a:r>
            <a:endParaRPr b="1" sz="2000">
              <a:solidFill>
                <a:schemeClr val="dk1"/>
              </a:solidFill>
            </a:endParaRPr>
          </a:p>
          <a:p>
            <a:pPr indent="0" lvl="0" marL="0" rtl="0" algn="l">
              <a:spcBef>
                <a:spcPts val="1000"/>
              </a:spcBef>
              <a:spcAft>
                <a:spcPts val="0"/>
              </a:spcAft>
              <a:buSzPts val="1440"/>
              <a:buNone/>
            </a:pPr>
            <a:r>
              <a:rPr lang="en-GB"/>
              <a:t>	</a:t>
            </a:r>
            <a:r>
              <a:rPr b="1" lang="en-GB" sz="1600">
                <a:solidFill>
                  <a:schemeClr val="dk1"/>
                </a:solidFill>
              </a:rPr>
              <a:t>3 levels of Sufi meditation :</a:t>
            </a:r>
            <a:endParaRPr/>
          </a:p>
          <a:p>
            <a:pPr indent="-342900" lvl="0" marL="342900" rtl="0" algn="l">
              <a:spcBef>
                <a:spcPts val="1000"/>
              </a:spcBef>
              <a:spcAft>
                <a:spcPts val="0"/>
              </a:spcAft>
              <a:buSzPts val="1280"/>
              <a:buChar char="►"/>
            </a:pPr>
            <a:r>
              <a:rPr b="1" lang="en-GB" sz="1600">
                <a:solidFill>
                  <a:schemeClr val="dk1"/>
                </a:solidFill>
              </a:rPr>
              <a:t>Beginner level techniques</a:t>
            </a:r>
            <a:endParaRPr/>
          </a:p>
          <a:p>
            <a:pPr indent="0" lvl="0" marL="0" rtl="0" algn="l">
              <a:spcBef>
                <a:spcPts val="1000"/>
              </a:spcBef>
              <a:spcAft>
                <a:spcPts val="0"/>
              </a:spcAft>
              <a:buSzPts val="1280"/>
              <a:buNone/>
            </a:pPr>
            <a:r>
              <a:rPr lang="en-GB" sz="1600"/>
              <a:t>	</a:t>
            </a:r>
            <a:r>
              <a:rPr lang="en-GB" sz="1600">
                <a:solidFill>
                  <a:schemeClr val="dk1"/>
                </a:solidFill>
              </a:rPr>
              <a:t> It uses Zikr (chanting) and Muraqba (meditation) to empty the mind and heart for beginners 	who have adopted the Sufi meditation to cure an illness.  </a:t>
            </a:r>
            <a:endParaRPr/>
          </a:p>
          <a:p>
            <a:pPr indent="0" lvl="0" marL="0" rtl="0" algn="l">
              <a:spcBef>
                <a:spcPts val="1000"/>
              </a:spcBef>
              <a:spcAft>
                <a:spcPts val="0"/>
              </a:spcAft>
              <a:buSzPts val="1280"/>
              <a:buNone/>
            </a:pPr>
            <a:r>
              <a:rPr lang="en-GB" sz="1600">
                <a:solidFill>
                  <a:schemeClr val="dk1"/>
                </a:solidFill>
              </a:rPr>
              <a:t>	help one in getting to know the Almighty and the Universe.</a:t>
            </a:r>
            <a:endParaRPr/>
          </a:p>
          <a:p>
            <a:pPr indent="-342900" lvl="0" marL="342900" rtl="0" algn="l">
              <a:spcBef>
                <a:spcPts val="1000"/>
              </a:spcBef>
              <a:spcAft>
                <a:spcPts val="0"/>
              </a:spcAft>
              <a:buSzPts val="1280"/>
              <a:buChar char="►"/>
            </a:pPr>
            <a:r>
              <a:rPr b="1" lang="en-GB" sz="1600">
                <a:solidFill>
                  <a:schemeClr val="dk1"/>
                </a:solidFill>
              </a:rPr>
              <a:t>Middle level techniques </a:t>
            </a:r>
            <a:endParaRPr/>
          </a:p>
          <a:p>
            <a:pPr indent="0" lvl="0" marL="0" rtl="0" algn="l">
              <a:spcBef>
                <a:spcPts val="1000"/>
              </a:spcBef>
              <a:spcAft>
                <a:spcPts val="0"/>
              </a:spcAft>
              <a:buSzPts val="1280"/>
              <a:buNone/>
            </a:pPr>
            <a:r>
              <a:rPr lang="en-GB" sz="1600"/>
              <a:t>	</a:t>
            </a:r>
            <a:r>
              <a:rPr lang="en-GB" sz="1600">
                <a:solidFill>
                  <a:schemeClr val="dk1"/>
                </a:solidFill>
              </a:rPr>
              <a:t>The middle level techniques aim at delving deeper into the depths of life.</a:t>
            </a:r>
            <a:endParaRPr/>
          </a:p>
          <a:p>
            <a:pPr indent="0" lvl="0" marL="0" rtl="0" algn="l">
              <a:spcBef>
                <a:spcPts val="1000"/>
              </a:spcBef>
              <a:spcAft>
                <a:spcPts val="0"/>
              </a:spcAft>
              <a:buSzPts val="1280"/>
              <a:buNone/>
            </a:pPr>
            <a:r>
              <a:rPr lang="en-GB" sz="1600">
                <a:solidFill>
                  <a:schemeClr val="dk1"/>
                </a:solidFill>
              </a:rPr>
              <a:t>	Explains about life after death, the technique helps you develop a spiritual heart. </a:t>
            </a:r>
            <a:endParaRPr sz="1600">
              <a:solidFill>
                <a:schemeClr val="dk1"/>
              </a:solidFill>
            </a:endParaRPr>
          </a:p>
          <a:p>
            <a:pPr indent="0" lvl="0" marL="0" rtl="0" algn="l">
              <a:spcBef>
                <a:spcPts val="1000"/>
              </a:spcBef>
              <a:spcAft>
                <a:spcPts val="0"/>
              </a:spcAft>
              <a:buSzPts val="1280"/>
              <a:buNone/>
            </a:pPr>
            <a:r>
              <a:rPr lang="en-GB" sz="1600">
                <a:solidFill>
                  <a:schemeClr val="dk1"/>
                </a:solidFill>
              </a:rPr>
              <a:t>	Tells you about the will of the Almighty and helps in connecting with the universe 	and forgetting oneself.</a:t>
            </a:r>
            <a:endParaRPr/>
          </a:p>
          <a:p>
            <a:pPr indent="-342900" lvl="0" marL="342900" rtl="0" algn="l">
              <a:spcBef>
                <a:spcPts val="1000"/>
              </a:spcBef>
              <a:spcAft>
                <a:spcPts val="0"/>
              </a:spcAft>
              <a:buSzPts val="1280"/>
              <a:buChar char="►"/>
            </a:pPr>
            <a:r>
              <a:rPr b="1" lang="en-GB" sz="1600">
                <a:solidFill>
                  <a:schemeClr val="dk1"/>
                </a:solidFill>
              </a:rPr>
              <a:t>High Level Techniques</a:t>
            </a:r>
            <a:endParaRPr/>
          </a:p>
          <a:p>
            <a:pPr indent="0" lvl="0" marL="0" rtl="0" algn="l">
              <a:spcBef>
                <a:spcPts val="1000"/>
              </a:spcBef>
              <a:spcAft>
                <a:spcPts val="0"/>
              </a:spcAft>
              <a:buSzPts val="1280"/>
              <a:buNone/>
            </a:pPr>
            <a:r>
              <a:rPr lang="en-GB" sz="1600"/>
              <a:t>	</a:t>
            </a:r>
            <a:r>
              <a:rPr lang="en-GB" sz="1600">
                <a:solidFill>
                  <a:schemeClr val="dk1"/>
                </a:solidFill>
              </a:rPr>
              <a:t>help in focusing the mind on the master, the prophet, Almighty an ultimately 	perfection.</a:t>
            </a:r>
            <a:endParaRPr/>
          </a:p>
          <a:p>
            <a:pPr indent="0" lvl="0" marL="0" rtl="0" algn="l">
              <a:spcBef>
                <a:spcPts val="1000"/>
              </a:spcBef>
              <a:spcAft>
                <a:spcPts val="0"/>
              </a:spcAft>
              <a:buSzPts val="1280"/>
              <a:buNone/>
            </a:pPr>
            <a:r>
              <a:rPr lang="en-GB" sz="1600">
                <a:solidFill>
                  <a:schemeClr val="dk1"/>
                </a:solidFill>
              </a:rPr>
              <a:t>Sufi beliefs say that our body has several spiritual centres. Meditation helps in connecting with these spiritual centres and shutting out the external world.</a:t>
            </a:r>
            <a:endParaRPr/>
          </a:p>
          <a:p>
            <a:pPr indent="0" lvl="0" marL="0" rtl="0" algn="l">
              <a:spcBef>
                <a:spcPts val="1000"/>
              </a:spcBef>
              <a:spcAft>
                <a:spcPts val="0"/>
              </a:spcAft>
              <a:buSzPts val="1600"/>
              <a:buNone/>
            </a:pPr>
            <a:r>
              <a:t/>
            </a:r>
            <a:endParaRPr b="1"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65" name="Shape 465"/>
        <p:cNvGrpSpPr/>
        <p:nvPr/>
      </p:nvGrpSpPr>
      <p:grpSpPr>
        <a:xfrm>
          <a:off x="0" y="0"/>
          <a:ext cx="0" cy="0"/>
          <a:chOff x="0" y="0"/>
          <a:chExt cx="0" cy="0"/>
        </a:xfrm>
      </p:grpSpPr>
      <p:sp>
        <p:nvSpPr>
          <p:cNvPr id="466" name="Google Shape;466;p17"/>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81818"/>
              <a:buFont typeface="Trebuchet MS"/>
              <a:buNone/>
            </a:pPr>
            <a:r>
              <a:rPr lang="en-GB"/>
              <a:t>                  </a:t>
            </a:r>
            <a:endParaRPr b="1" sz="4400">
              <a:solidFill>
                <a:schemeClr val="dk1"/>
              </a:solidFill>
              <a:latin typeface="Algerian"/>
              <a:ea typeface="Algerian"/>
              <a:cs typeface="Algerian"/>
              <a:sym typeface="Algerian"/>
            </a:endParaRPr>
          </a:p>
        </p:txBody>
      </p:sp>
      <p:sp>
        <p:nvSpPr>
          <p:cNvPr id="467" name="Google Shape;467;p17"/>
          <p:cNvSpPr txBox="1"/>
          <p:nvPr>
            <p:ph idx="1" type="body"/>
          </p:nvPr>
        </p:nvSpPr>
        <p:spPr>
          <a:xfrm>
            <a:off x="285751" y="333376"/>
            <a:ext cx="9828920" cy="5912680"/>
          </a:xfrm>
          <a:prstGeom prst="rect">
            <a:avLst/>
          </a:prstGeom>
          <a:noFill/>
          <a:ln>
            <a:noFill/>
          </a:ln>
        </p:spPr>
        <p:txBody>
          <a:bodyPr anchorCtr="0" anchor="t" bIns="45700" lIns="91425" spcFirstLastPara="1" rIns="91425" wrap="square" tIns="45700">
            <a:normAutofit/>
          </a:bodyPr>
          <a:lstStyle/>
          <a:p>
            <a:pPr indent="-241300" lvl="0" marL="342900" rtl="0" algn="l">
              <a:spcBef>
                <a:spcPts val="0"/>
              </a:spcBef>
              <a:spcAft>
                <a:spcPts val="0"/>
              </a:spcAft>
              <a:buSzPts val="1600"/>
              <a:buNone/>
            </a:pPr>
            <a:r>
              <a:t/>
            </a:r>
            <a:endParaRPr b="1" sz="2000">
              <a:solidFill>
                <a:schemeClr val="dk1"/>
              </a:solidFill>
            </a:endParaRPr>
          </a:p>
          <a:p>
            <a:pPr indent="-342900" lvl="0" marL="342900" rtl="0" algn="l">
              <a:spcBef>
                <a:spcPts val="1000"/>
              </a:spcBef>
              <a:spcAft>
                <a:spcPts val="0"/>
              </a:spcAft>
              <a:buSzPts val="1280"/>
              <a:buChar char="►"/>
            </a:pPr>
            <a:r>
              <a:rPr b="1" lang="en-GB" sz="1600">
                <a:solidFill>
                  <a:schemeClr val="dk1"/>
                </a:solidFill>
              </a:rPr>
              <a:t>Benefits of sufi meditation:</a:t>
            </a:r>
            <a:endParaRPr/>
          </a:p>
          <a:p>
            <a:pPr indent="-285750" lvl="1" marL="742950" rtl="0" algn="l">
              <a:lnSpc>
                <a:spcPct val="90000"/>
              </a:lnSpc>
              <a:spcBef>
                <a:spcPts val="1000"/>
              </a:spcBef>
              <a:spcAft>
                <a:spcPts val="0"/>
              </a:spcAft>
              <a:buSzPts val="1280"/>
              <a:buChar char="►"/>
            </a:pPr>
            <a:r>
              <a:rPr b="1" lang="en-GB">
                <a:solidFill>
                  <a:schemeClr val="dk1"/>
                </a:solidFill>
              </a:rPr>
              <a:t>Controls stress</a:t>
            </a:r>
            <a:endParaRPr/>
          </a:p>
          <a:p>
            <a:pPr indent="-285750" lvl="1" marL="742950" rtl="0" algn="l">
              <a:lnSpc>
                <a:spcPct val="90000"/>
              </a:lnSpc>
              <a:spcBef>
                <a:spcPts val="1000"/>
              </a:spcBef>
              <a:spcAft>
                <a:spcPts val="0"/>
              </a:spcAft>
              <a:buSzPts val="1280"/>
              <a:buChar char="►"/>
            </a:pPr>
            <a:r>
              <a:rPr b="1" lang="en-GB">
                <a:solidFill>
                  <a:schemeClr val="dk1"/>
                </a:solidFill>
              </a:rPr>
              <a:t>Manages pain</a:t>
            </a:r>
            <a:endParaRPr/>
          </a:p>
          <a:p>
            <a:pPr indent="-285750" lvl="1" marL="742950" rtl="0" algn="l">
              <a:lnSpc>
                <a:spcPct val="90000"/>
              </a:lnSpc>
              <a:spcBef>
                <a:spcPts val="1000"/>
              </a:spcBef>
              <a:spcAft>
                <a:spcPts val="0"/>
              </a:spcAft>
              <a:buSzPts val="1280"/>
              <a:buChar char="►"/>
            </a:pPr>
            <a:r>
              <a:rPr b="1" lang="en-GB">
                <a:solidFill>
                  <a:schemeClr val="dk1"/>
                </a:solidFill>
              </a:rPr>
              <a:t> Reduces high blood pressure</a:t>
            </a:r>
            <a:endParaRPr b="1">
              <a:solidFill>
                <a:schemeClr val="dk1"/>
              </a:solidFill>
            </a:endParaRPr>
          </a:p>
          <a:p>
            <a:pPr indent="-285750" lvl="1" marL="742950" rtl="0" algn="l">
              <a:lnSpc>
                <a:spcPct val="90000"/>
              </a:lnSpc>
              <a:spcBef>
                <a:spcPts val="1000"/>
              </a:spcBef>
              <a:spcAft>
                <a:spcPts val="0"/>
              </a:spcAft>
              <a:buSzPts val="1280"/>
              <a:buChar char="►"/>
            </a:pPr>
            <a:r>
              <a:rPr b="1" lang="en-GB">
                <a:solidFill>
                  <a:schemeClr val="dk1"/>
                </a:solidFill>
              </a:rPr>
              <a:t>Treats respiratory diseases</a:t>
            </a:r>
            <a:endParaRPr/>
          </a:p>
          <a:p>
            <a:pPr indent="-285750" lvl="1" marL="742950" rtl="0" algn="l">
              <a:lnSpc>
                <a:spcPct val="90000"/>
              </a:lnSpc>
              <a:spcBef>
                <a:spcPts val="1000"/>
              </a:spcBef>
              <a:spcAft>
                <a:spcPts val="0"/>
              </a:spcAft>
              <a:buSzPts val="1280"/>
              <a:buChar char="►"/>
            </a:pPr>
            <a:r>
              <a:rPr b="1" lang="en-GB">
                <a:solidFill>
                  <a:schemeClr val="dk1"/>
                </a:solidFill>
              </a:rPr>
              <a:t>Treats insomnia</a:t>
            </a:r>
            <a:endParaRPr/>
          </a:p>
          <a:p>
            <a:pPr indent="-285750" lvl="1" marL="742950" rtl="0" algn="l">
              <a:lnSpc>
                <a:spcPct val="90000"/>
              </a:lnSpc>
              <a:spcBef>
                <a:spcPts val="1000"/>
              </a:spcBef>
              <a:spcAft>
                <a:spcPts val="0"/>
              </a:spcAft>
              <a:buSzPts val="1280"/>
              <a:buChar char="►"/>
            </a:pPr>
            <a:r>
              <a:rPr b="1" lang="en-GB">
                <a:solidFill>
                  <a:schemeClr val="dk1"/>
                </a:solidFill>
              </a:rPr>
              <a:t>PMS (Premenstrual syndrome)</a:t>
            </a:r>
            <a:endParaRPr/>
          </a:p>
          <a:p>
            <a:pPr indent="0" lvl="1" marL="457200" rtl="0" algn="l">
              <a:lnSpc>
                <a:spcPct val="90000"/>
              </a:lnSpc>
              <a:spcBef>
                <a:spcPts val="1000"/>
              </a:spcBef>
              <a:spcAft>
                <a:spcPts val="0"/>
              </a:spcAft>
              <a:buSzPts val="1280"/>
              <a:buNone/>
            </a:pPr>
            <a:r>
              <a:t/>
            </a:r>
            <a:endParaRPr b="1">
              <a:solidFill>
                <a:schemeClr val="dk1"/>
              </a:solidFill>
            </a:endParaRPr>
          </a:p>
          <a:p>
            <a:pPr indent="-342900" lvl="0" marL="342900" rtl="0" algn="l">
              <a:spcBef>
                <a:spcPts val="1000"/>
              </a:spcBef>
              <a:spcAft>
                <a:spcPts val="0"/>
              </a:spcAft>
              <a:buSzPts val="1280"/>
              <a:buChar char="►"/>
            </a:pPr>
            <a:r>
              <a:rPr b="1" lang="en-GB" sz="1600">
                <a:solidFill>
                  <a:srgbClr val="FF0000"/>
                </a:solidFill>
              </a:rPr>
              <a:t>LOVING KINDNESS OR METTA MEDITATION – Buddhism</a:t>
            </a:r>
            <a:endParaRPr/>
          </a:p>
          <a:p>
            <a:pPr indent="-285750" lvl="1" marL="742950" rtl="0" algn="l">
              <a:lnSpc>
                <a:spcPct val="90000"/>
              </a:lnSpc>
              <a:spcBef>
                <a:spcPts val="1000"/>
              </a:spcBef>
              <a:spcAft>
                <a:spcPts val="0"/>
              </a:spcAft>
              <a:buSzPts val="1280"/>
              <a:buChar char="►"/>
            </a:pPr>
            <a:r>
              <a:rPr b="1" lang="en-GB">
                <a:solidFill>
                  <a:schemeClr val="dk1"/>
                </a:solidFill>
              </a:rPr>
              <a:t>	</a:t>
            </a:r>
            <a:r>
              <a:rPr lang="en-GB">
                <a:solidFill>
                  <a:schemeClr val="dk1"/>
                </a:solidFill>
              </a:rPr>
              <a:t> </a:t>
            </a:r>
            <a:r>
              <a:rPr b="1" lang="en-GB">
                <a:solidFill>
                  <a:schemeClr val="dk1"/>
                </a:solidFill>
              </a:rPr>
              <a:t>used to strengthen feelings of compassion, kindness, and acceptance 	toward oneself and others.</a:t>
            </a:r>
            <a:endParaRPr/>
          </a:p>
          <a:p>
            <a:pPr indent="-285750" lvl="1" marL="742950" rtl="0" algn="l">
              <a:lnSpc>
                <a:spcPct val="90000"/>
              </a:lnSpc>
              <a:spcBef>
                <a:spcPts val="1000"/>
              </a:spcBef>
              <a:spcAft>
                <a:spcPts val="0"/>
              </a:spcAft>
              <a:buSzPts val="1280"/>
              <a:buChar char="►"/>
            </a:pPr>
            <a:r>
              <a:rPr b="1" lang="en-GB">
                <a:solidFill>
                  <a:schemeClr val="dk1"/>
                </a:solidFill>
              </a:rPr>
              <a:t>	 involves opening the mind to receive love from others and then sending well 	wishes to loved ones, friends, acquaintances, and all living beings.</a:t>
            </a:r>
            <a:endParaRPr/>
          </a:p>
          <a:p>
            <a:pPr indent="-285750" lvl="1" marL="742950" rtl="0" algn="l">
              <a:lnSpc>
                <a:spcPct val="90000"/>
              </a:lnSpc>
              <a:spcBef>
                <a:spcPts val="1000"/>
              </a:spcBef>
              <a:spcAft>
                <a:spcPts val="0"/>
              </a:spcAft>
              <a:buSzPts val="1280"/>
              <a:buChar char="►"/>
            </a:pPr>
            <a:r>
              <a:rPr b="1" lang="en-GB">
                <a:solidFill>
                  <a:schemeClr val="dk1"/>
                </a:solidFill>
              </a:rPr>
              <a:t>	ideal for those holding feelings of anger or resentment.</a:t>
            </a:r>
            <a:endParaRPr/>
          </a:p>
          <a:p>
            <a:pPr indent="0" lvl="0" marL="0" rtl="0" algn="l">
              <a:spcBef>
                <a:spcPts val="1000"/>
              </a:spcBef>
              <a:spcAft>
                <a:spcPts val="0"/>
              </a:spcAft>
              <a:buSzPts val="1280"/>
              <a:buNone/>
            </a:pPr>
            <a:r>
              <a:t/>
            </a:r>
            <a:endParaRPr sz="1600"/>
          </a:p>
          <a:p>
            <a:pPr indent="-342900" lvl="0" marL="342900" rtl="0" algn="l">
              <a:spcBef>
                <a:spcPts val="1000"/>
              </a:spcBef>
              <a:spcAft>
                <a:spcPts val="0"/>
              </a:spcAft>
              <a:buSzPts val="1280"/>
              <a:buChar char="►"/>
            </a:pPr>
            <a:r>
              <a:rPr b="1" lang="en-GB" sz="1600">
                <a:solidFill>
                  <a:schemeClr val="dk1"/>
                </a:solidFill>
              </a:rPr>
              <a:t>	</a:t>
            </a:r>
            <a:r>
              <a:rPr lang="en-GB" sz="1600"/>
              <a:t> </a:t>
            </a:r>
            <a:r>
              <a:rPr b="1" lang="en-GB" sz="1600">
                <a:solidFill>
                  <a:srgbClr val="FF0000"/>
                </a:solidFill>
              </a:rPr>
              <a:t>COMTEMPLATIVE PRAYER - CHRISTIANITY</a:t>
            </a:r>
            <a:endParaRPr/>
          </a:p>
          <a:p>
            <a:pPr indent="-261620" lvl="0" marL="342900" rtl="0" algn="l">
              <a:spcBef>
                <a:spcPts val="1000"/>
              </a:spcBef>
              <a:spcAft>
                <a:spcPts val="0"/>
              </a:spcAft>
              <a:buSzPts val="1280"/>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71" name="Shape 471"/>
        <p:cNvGrpSpPr/>
        <p:nvPr/>
      </p:nvGrpSpPr>
      <p:grpSpPr>
        <a:xfrm>
          <a:off x="0" y="0"/>
          <a:ext cx="0" cy="0"/>
          <a:chOff x="0" y="0"/>
          <a:chExt cx="0" cy="0"/>
        </a:xfrm>
      </p:grpSpPr>
      <p:sp>
        <p:nvSpPr>
          <p:cNvPr id="472" name="Google Shape;472;p18"/>
          <p:cNvSpPr txBox="1"/>
          <p:nvPr>
            <p:ph type="title"/>
          </p:nvPr>
        </p:nvSpPr>
        <p:spPr>
          <a:xfrm>
            <a:off x="677334" y="240633"/>
            <a:ext cx="8596668" cy="505325"/>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Benefits of spiritual meditation</a:t>
            </a:r>
            <a:br>
              <a:rPr b="1" lang="en-GB" sz="3300">
                <a:solidFill>
                  <a:schemeClr val="dk1"/>
                </a:solidFill>
                <a:latin typeface="Algerian"/>
                <a:ea typeface="Algerian"/>
                <a:cs typeface="Algerian"/>
                <a:sym typeface="Algerian"/>
              </a:rPr>
            </a:br>
            <a:endParaRPr b="1" sz="3300">
              <a:solidFill>
                <a:schemeClr val="dk1"/>
              </a:solidFill>
              <a:latin typeface="Algerian"/>
              <a:ea typeface="Algerian"/>
              <a:cs typeface="Algerian"/>
              <a:sym typeface="Algerian"/>
            </a:endParaRPr>
          </a:p>
        </p:txBody>
      </p:sp>
      <p:sp>
        <p:nvSpPr>
          <p:cNvPr id="473" name="Google Shape;473;p18"/>
          <p:cNvSpPr txBox="1"/>
          <p:nvPr>
            <p:ph idx="1" type="body"/>
          </p:nvPr>
        </p:nvSpPr>
        <p:spPr>
          <a:xfrm>
            <a:off x="285751" y="902369"/>
            <a:ext cx="9828920" cy="5835315"/>
          </a:xfrm>
          <a:prstGeom prst="rect">
            <a:avLst/>
          </a:prstGeom>
          <a:noFill/>
          <a:ln>
            <a:noFill/>
          </a:ln>
        </p:spPr>
        <p:txBody>
          <a:bodyPr anchorCtr="0" anchor="t" bIns="45700" lIns="91425" spcFirstLastPara="1" rIns="91425" wrap="square" tIns="45700">
            <a:normAutofit fontScale="92500" lnSpcReduction="10000"/>
          </a:bodyPr>
          <a:lstStyle/>
          <a:p>
            <a:pPr indent="-342925" lvl="0" marL="342900" rtl="0" algn="l">
              <a:spcBef>
                <a:spcPts val="0"/>
              </a:spcBef>
              <a:spcAft>
                <a:spcPts val="0"/>
              </a:spcAft>
              <a:buSzPct val="80000"/>
              <a:buChar char="►"/>
            </a:pPr>
            <a:r>
              <a:rPr lang="en-GB" sz="1700">
                <a:solidFill>
                  <a:schemeClr val="dk1"/>
                </a:solidFill>
              </a:rPr>
              <a:t>Balanced sense of being</a:t>
            </a:r>
            <a:endParaRPr/>
          </a:p>
          <a:p>
            <a:pPr indent="-342925" lvl="0" marL="342900" rtl="0" algn="l">
              <a:spcBef>
                <a:spcPts val="1000"/>
              </a:spcBef>
              <a:spcAft>
                <a:spcPts val="0"/>
              </a:spcAft>
              <a:buSzPct val="80000"/>
              <a:buChar char="►"/>
            </a:pPr>
            <a:r>
              <a:rPr lang="en-GB" sz="1700">
                <a:solidFill>
                  <a:schemeClr val="dk1"/>
                </a:solidFill>
              </a:rPr>
              <a:t>inner stillness and peace</a:t>
            </a:r>
            <a:endParaRPr/>
          </a:p>
          <a:p>
            <a:pPr indent="-342925" lvl="0" marL="342900" rtl="0" algn="l">
              <a:spcBef>
                <a:spcPts val="1000"/>
              </a:spcBef>
              <a:spcAft>
                <a:spcPts val="0"/>
              </a:spcAft>
              <a:buSzPct val="80000"/>
              <a:buChar char="►"/>
            </a:pPr>
            <a:r>
              <a:rPr lang="en-GB" sz="1700">
                <a:solidFill>
                  <a:schemeClr val="dk1"/>
                </a:solidFill>
              </a:rPr>
              <a:t>less reactivity</a:t>
            </a:r>
            <a:endParaRPr/>
          </a:p>
          <a:p>
            <a:pPr indent="-342925" lvl="0" marL="342900" rtl="0" algn="l">
              <a:spcBef>
                <a:spcPts val="1000"/>
              </a:spcBef>
              <a:spcAft>
                <a:spcPts val="0"/>
              </a:spcAft>
              <a:buSzPct val="80000"/>
              <a:buChar char="►"/>
            </a:pPr>
            <a:r>
              <a:rPr lang="en-GB" sz="1700">
                <a:solidFill>
                  <a:schemeClr val="dk1"/>
                </a:solidFill>
              </a:rPr>
              <a:t>a sense of inner bliss that isn’t dependent on outer circumstances</a:t>
            </a:r>
            <a:endParaRPr/>
          </a:p>
          <a:p>
            <a:pPr indent="-342925" lvl="0" marL="342900" rtl="0" algn="l">
              <a:spcBef>
                <a:spcPts val="1000"/>
              </a:spcBef>
              <a:spcAft>
                <a:spcPts val="0"/>
              </a:spcAft>
              <a:buSzPct val="80000"/>
              <a:buChar char="►"/>
            </a:pPr>
            <a:r>
              <a:rPr lang="en-GB" sz="1700">
                <a:solidFill>
                  <a:schemeClr val="dk1"/>
                </a:solidFill>
              </a:rPr>
              <a:t>a strong and authentic sense of who you are on a soul level</a:t>
            </a:r>
            <a:endParaRPr/>
          </a:p>
          <a:p>
            <a:pPr indent="-342925" lvl="0" marL="342900" rtl="0" algn="l">
              <a:spcBef>
                <a:spcPts val="1000"/>
              </a:spcBef>
              <a:spcAft>
                <a:spcPts val="0"/>
              </a:spcAft>
              <a:buSzPct val="80000"/>
              <a:buChar char="►"/>
            </a:pPr>
            <a:r>
              <a:rPr lang="en-GB" sz="1700">
                <a:solidFill>
                  <a:schemeClr val="dk1"/>
                </a:solidFill>
              </a:rPr>
              <a:t>a reduction in unhealthy stress</a:t>
            </a:r>
            <a:endParaRPr/>
          </a:p>
          <a:p>
            <a:pPr indent="-342925" lvl="0" marL="342900" rtl="0" algn="l">
              <a:spcBef>
                <a:spcPts val="1000"/>
              </a:spcBef>
              <a:spcAft>
                <a:spcPts val="0"/>
              </a:spcAft>
              <a:buSzPct val="80000"/>
              <a:buChar char="►"/>
            </a:pPr>
            <a:r>
              <a:rPr lang="en-GB" sz="1700">
                <a:solidFill>
                  <a:schemeClr val="dk1"/>
                </a:solidFill>
              </a:rPr>
              <a:t>an increase in creativity</a:t>
            </a:r>
            <a:endParaRPr/>
          </a:p>
          <a:p>
            <a:pPr indent="-342925" lvl="0" marL="342900" rtl="0" algn="l">
              <a:spcBef>
                <a:spcPts val="1000"/>
              </a:spcBef>
              <a:spcAft>
                <a:spcPts val="0"/>
              </a:spcAft>
              <a:buSzPct val="80000"/>
              <a:buChar char="►"/>
            </a:pPr>
            <a:r>
              <a:rPr lang="en-GB" sz="1700">
                <a:solidFill>
                  <a:schemeClr val="dk1"/>
                </a:solidFill>
              </a:rPr>
              <a:t>a strong sense of belonging</a:t>
            </a:r>
            <a:endParaRPr/>
          </a:p>
          <a:p>
            <a:pPr indent="-342925" lvl="0" marL="342900" rtl="0" algn="l">
              <a:spcBef>
                <a:spcPts val="1000"/>
              </a:spcBef>
              <a:spcAft>
                <a:spcPts val="0"/>
              </a:spcAft>
              <a:buSzPct val="80000"/>
              <a:buChar char="►"/>
            </a:pPr>
            <a:r>
              <a:rPr lang="en-GB" sz="1700">
                <a:solidFill>
                  <a:schemeClr val="dk1"/>
                </a:solidFill>
              </a:rPr>
              <a:t>increased self-esteem, self-trust, and self-acceptance</a:t>
            </a:r>
            <a:endParaRPr/>
          </a:p>
          <a:p>
            <a:pPr indent="-342925" lvl="0" marL="342900" rtl="0" algn="l">
              <a:spcBef>
                <a:spcPts val="1000"/>
              </a:spcBef>
              <a:spcAft>
                <a:spcPts val="0"/>
              </a:spcAft>
              <a:buSzPct val="80000"/>
              <a:buChar char="►"/>
            </a:pPr>
            <a:r>
              <a:rPr lang="en-GB" sz="1700">
                <a:solidFill>
                  <a:schemeClr val="dk1"/>
                </a:solidFill>
              </a:rPr>
              <a:t>clarity in your life purpose</a:t>
            </a:r>
            <a:endParaRPr/>
          </a:p>
          <a:p>
            <a:pPr indent="0" lvl="0" marL="0" rtl="0" algn="l">
              <a:spcBef>
                <a:spcPts val="1000"/>
              </a:spcBef>
              <a:spcAft>
                <a:spcPts val="0"/>
              </a:spcAft>
              <a:buSzPct val="80000"/>
              <a:buNone/>
            </a:pPr>
            <a:r>
              <a:rPr b="1" lang="en-GB" sz="2200">
                <a:solidFill>
                  <a:srgbClr val="FF0000"/>
                </a:solidFill>
              </a:rPr>
              <a:t>Health benefits:</a:t>
            </a:r>
            <a:endParaRPr/>
          </a:p>
          <a:p>
            <a:pPr indent="-342925" lvl="0" marL="342900" rtl="0" algn="l">
              <a:spcBef>
                <a:spcPts val="1000"/>
              </a:spcBef>
              <a:spcAft>
                <a:spcPts val="0"/>
              </a:spcAft>
              <a:buSzPct val="80000"/>
              <a:buChar char="►"/>
            </a:pPr>
            <a:r>
              <a:rPr lang="en-GB" sz="1700">
                <a:solidFill>
                  <a:schemeClr val="dk1"/>
                </a:solidFill>
              </a:rPr>
              <a:t>substance use disorders</a:t>
            </a:r>
            <a:endParaRPr/>
          </a:p>
          <a:p>
            <a:pPr indent="-342925" lvl="0" marL="342900" rtl="0" algn="l">
              <a:spcBef>
                <a:spcPts val="1000"/>
              </a:spcBef>
              <a:spcAft>
                <a:spcPts val="0"/>
              </a:spcAft>
              <a:buSzPct val="80000"/>
              <a:buChar char="►"/>
            </a:pPr>
            <a:r>
              <a:rPr lang="en-GB" sz="1700">
                <a:solidFill>
                  <a:schemeClr val="dk1"/>
                </a:solidFill>
              </a:rPr>
              <a:t>depression</a:t>
            </a:r>
            <a:endParaRPr sz="1700">
              <a:solidFill>
                <a:schemeClr val="dk1"/>
              </a:solidFill>
            </a:endParaRPr>
          </a:p>
          <a:p>
            <a:pPr indent="-342925" lvl="0" marL="342900" rtl="0" algn="l">
              <a:spcBef>
                <a:spcPts val="1000"/>
              </a:spcBef>
              <a:spcAft>
                <a:spcPts val="0"/>
              </a:spcAft>
              <a:buSzPct val="80000"/>
              <a:buChar char="►"/>
            </a:pPr>
            <a:r>
              <a:rPr lang="en-GB" sz="1700">
                <a:solidFill>
                  <a:schemeClr val="dk1"/>
                </a:solidFill>
              </a:rPr>
              <a:t>anxiety</a:t>
            </a:r>
            <a:endParaRPr/>
          </a:p>
          <a:p>
            <a:pPr indent="-342925" lvl="0" marL="342900" rtl="0" algn="l">
              <a:spcBef>
                <a:spcPts val="1000"/>
              </a:spcBef>
              <a:spcAft>
                <a:spcPts val="0"/>
              </a:spcAft>
              <a:buSzPct val="80000"/>
              <a:buChar char="►"/>
            </a:pPr>
            <a:r>
              <a:rPr lang="en-GB" sz="1700">
                <a:solidFill>
                  <a:schemeClr val="dk1"/>
                </a:solidFill>
              </a:rPr>
              <a:t>stress</a:t>
            </a:r>
            <a:endParaRPr/>
          </a:p>
          <a:p>
            <a:pPr indent="-342925" lvl="0" marL="342900" rtl="0" algn="l">
              <a:spcBef>
                <a:spcPts val="1000"/>
              </a:spcBef>
              <a:spcAft>
                <a:spcPts val="0"/>
              </a:spcAft>
              <a:buSzPct val="80000"/>
              <a:buChar char="►"/>
            </a:pPr>
            <a:r>
              <a:rPr lang="en-GB" sz="1700">
                <a:solidFill>
                  <a:schemeClr val="dk1"/>
                </a:solidFill>
              </a:rPr>
              <a:t>pain management</a:t>
            </a:r>
            <a:endParaRPr/>
          </a:p>
          <a:p>
            <a:pPr indent="-267716" lvl="0" marL="342900" rtl="0" algn="l">
              <a:spcBef>
                <a:spcPts val="1000"/>
              </a:spcBef>
              <a:spcAft>
                <a:spcPts val="0"/>
              </a:spcAft>
              <a:buSzPct val="80000"/>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77" name="Shape 477"/>
        <p:cNvGrpSpPr/>
        <p:nvPr/>
      </p:nvGrpSpPr>
      <p:grpSpPr>
        <a:xfrm>
          <a:off x="0" y="0"/>
          <a:ext cx="0" cy="0"/>
          <a:chOff x="0" y="0"/>
          <a:chExt cx="0" cy="0"/>
        </a:xfrm>
      </p:grpSpPr>
      <p:sp>
        <p:nvSpPr>
          <p:cNvPr id="478" name="Google Shape;478;p19"/>
          <p:cNvSpPr txBox="1"/>
          <p:nvPr>
            <p:ph type="title"/>
          </p:nvPr>
        </p:nvSpPr>
        <p:spPr>
          <a:xfrm>
            <a:off x="677334" y="276726"/>
            <a:ext cx="8596668" cy="5534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400"/>
              <a:buFont typeface="Trebuchet MS"/>
              <a:buNone/>
            </a:pPr>
            <a:r>
              <a:rPr lang="en-GB" sz="2400"/>
              <a:t>					</a:t>
            </a:r>
            <a:r>
              <a:rPr b="1" lang="en-GB" sz="3000">
                <a:solidFill>
                  <a:schemeClr val="dk1"/>
                </a:solidFill>
                <a:latin typeface="Algerian"/>
                <a:ea typeface="Algerian"/>
                <a:cs typeface="Algerian"/>
                <a:sym typeface="Algerian"/>
              </a:rPr>
              <a:t>PREPARATION FOR MEDITATION</a:t>
            </a:r>
            <a:br>
              <a:rPr b="1" lang="en-GB" sz="2400">
                <a:solidFill>
                  <a:schemeClr val="dk1"/>
                </a:solidFill>
              </a:rPr>
            </a:br>
            <a:endParaRPr b="1" sz="2400">
              <a:solidFill>
                <a:schemeClr val="dk1"/>
              </a:solidFill>
              <a:latin typeface="Algerian"/>
              <a:ea typeface="Algerian"/>
              <a:cs typeface="Algerian"/>
              <a:sym typeface="Algerian"/>
            </a:endParaRPr>
          </a:p>
        </p:txBody>
      </p:sp>
      <p:sp>
        <p:nvSpPr>
          <p:cNvPr id="479" name="Google Shape;479;p19"/>
          <p:cNvSpPr txBox="1"/>
          <p:nvPr>
            <p:ph idx="1" type="body"/>
          </p:nvPr>
        </p:nvSpPr>
        <p:spPr>
          <a:xfrm>
            <a:off x="677334" y="950495"/>
            <a:ext cx="8743114" cy="5546558"/>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79999"/>
              <a:buChar char="►"/>
            </a:pPr>
            <a:r>
              <a:rPr b="1" lang="en-GB">
                <a:solidFill>
                  <a:srgbClr val="FF0000"/>
                </a:solidFill>
              </a:rPr>
              <a:t>First step: cleansing </a:t>
            </a:r>
            <a:r>
              <a:rPr lang="en-GB"/>
              <a:t>-  </a:t>
            </a:r>
            <a:r>
              <a:rPr lang="en-GB">
                <a:solidFill>
                  <a:schemeClr val="dk1"/>
                </a:solidFill>
              </a:rPr>
              <a:t>prepare the body physically. </a:t>
            </a:r>
            <a:endParaRPr/>
          </a:p>
          <a:p>
            <a:pPr indent="0" lvl="0" marL="0" rtl="0" algn="l">
              <a:spcBef>
                <a:spcPts val="1000"/>
              </a:spcBef>
              <a:spcAft>
                <a:spcPts val="0"/>
              </a:spcAft>
              <a:buSzPct val="79999"/>
              <a:buNone/>
            </a:pPr>
            <a:r>
              <a:rPr lang="en-GB"/>
              <a:t>	</a:t>
            </a:r>
            <a:r>
              <a:rPr lang="en-GB">
                <a:solidFill>
                  <a:schemeClr val="dk1"/>
                </a:solidFill>
              </a:rPr>
              <a:t>Meditation is easiest when the body feels fresh, comfortable, relaxed, and 	clean. </a:t>
            </a:r>
            <a:endParaRPr>
              <a:solidFill>
                <a:schemeClr val="dk1"/>
              </a:solidFill>
            </a:endParaRPr>
          </a:p>
          <a:p>
            <a:pPr indent="0" lvl="0" marL="0" rtl="0" algn="l">
              <a:spcBef>
                <a:spcPts val="1000"/>
              </a:spcBef>
              <a:spcAft>
                <a:spcPts val="0"/>
              </a:spcAft>
              <a:buSzPct val="79999"/>
              <a:buNone/>
            </a:pPr>
            <a:r>
              <a:rPr lang="en-GB"/>
              <a:t>     </a:t>
            </a:r>
            <a:r>
              <a:rPr lang="en-GB">
                <a:solidFill>
                  <a:schemeClr val="dk1"/>
                </a:solidFill>
              </a:rPr>
              <a:t>the urges for food, sex, sleep, and self preservation. needs to be skilfully managed </a:t>
            </a:r>
            <a:endParaRPr>
              <a:solidFill>
                <a:schemeClr val="dk1"/>
              </a:solidFill>
            </a:endParaRPr>
          </a:p>
          <a:p>
            <a:pPr indent="-342900" lvl="0" marL="342900" rtl="0" algn="l">
              <a:spcBef>
                <a:spcPts val="1000"/>
              </a:spcBef>
              <a:spcAft>
                <a:spcPts val="0"/>
              </a:spcAft>
              <a:buSzPct val="79999"/>
              <a:buChar char="►"/>
            </a:pPr>
            <a:r>
              <a:rPr b="1" lang="en-GB">
                <a:solidFill>
                  <a:srgbClr val="FF0000"/>
                </a:solidFill>
              </a:rPr>
              <a:t>Second step: choose the appropriate place to mediate</a:t>
            </a:r>
            <a:endParaRPr b="1">
              <a:solidFill>
                <a:srgbClr val="FF0000"/>
              </a:solidFill>
            </a:endParaRPr>
          </a:p>
          <a:p>
            <a:pPr indent="-342900" lvl="0" marL="342900" rtl="0" algn="l">
              <a:spcBef>
                <a:spcPts val="1000"/>
              </a:spcBef>
              <a:spcAft>
                <a:spcPts val="0"/>
              </a:spcAft>
              <a:buSzPct val="79999"/>
              <a:buChar char="►"/>
            </a:pPr>
            <a:r>
              <a:rPr b="1" lang="en-GB">
                <a:solidFill>
                  <a:srgbClr val="FF0000"/>
                </a:solidFill>
              </a:rPr>
              <a:t>Third step : stretching</a:t>
            </a:r>
            <a:endParaRPr/>
          </a:p>
          <a:p>
            <a:pPr indent="0" lvl="0" marL="0" rtl="0" algn="l">
              <a:spcBef>
                <a:spcPts val="1000"/>
              </a:spcBef>
              <a:spcAft>
                <a:spcPts val="0"/>
              </a:spcAft>
              <a:buSzPct val="79999"/>
              <a:buNone/>
            </a:pPr>
            <a:r>
              <a:rPr lang="en-GB"/>
              <a:t>	</a:t>
            </a:r>
            <a:r>
              <a:rPr lang="en-GB">
                <a:solidFill>
                  <a:schemeClr val="dk1"/>
                </a:solidFill>
              </a:rPr>
              <a:t>Gentle stretching exercises and Some basic yoga postures that are beneficial 	in 	preparing for meditation. Few minutes of stretching or yoga asana can 	create 	a vast improvement in the quality of your meditative experience.</a:t>
            </a:r>
            <a:endParaRPr/>
          </a:p>
          <a:p>
            <a:pPr indent="-342900" lvl="0" marL="342900" rtl="0" algn="l">
              <a:spcBef>
                <a:spcPts val="1000"/>
              </a:spcBef>
              <a:spcAft>
                <a:spcPts val="0"/>
              </a:spcAft>
              <a:buSzPct val="79999"/>
              <a:buChar char="►"/>
            </a:pPr>
            <a:r>
              <a:rPr b="1" lang="en-GB">
                <a:solidFill>
                  <a:srgbClr val="FF0000"/>
                </a:solidFill>
              </a:rPr>
              <a:t>Fourth step : relaxing</a:t>
            </a:r>
            <a:endParaRPr/>
          </a:p>
          <a:p>
            <a:pPr indent="0" lvl="0" marL="0" rtl="0" algn="l">
              <a:spcBef>
                <a:spcPts val="1000"/>
              </a:spcBef>
              <a:spcAft>
                <a:spcPts val="0"/>
              </a:spcAft>
              <a:buSzPct val="79999"/>
              <a:buNone/>
            </a:pPr>
            <a:r>
              <a:rPr lang="en-GB"/>
              <a:t>	</a:t>
            </a:r>
            <a:r>
              <a:rPr lang="en-GB">
                <a:solidFill>
                  <a:schemeClr val="dk1"/>
                </a:solidFill>
              </a:rPr>
              <a:t>Lie comfortably in shavasana ,rrelaxation practices should be brief, and 	should 	not last longer than about 10 minutes.</a:t>
            </a:r>
            <a:endParaRPr/>
          </a:p>
          <a:p>
            <a:pPr indent="-342900" lvl="0" marL="342900" rtl="0" algn="l">
              <a:spcBef>
                <a:spcPts val="1000"/>
              </a:spcBef>
              <a:spcAft>
                <a:spcPts val="0"/>
              </a:spcAft>
              <a:buSzPct val="79999"/>
              <a:buChar char="►"/>
            </a:pPr>
            <a:r>
              <a:rPr b="1" lang="en-GB">
                <a:solidFill>
                  <a:srgbClr val="FF0000"/>
                </a:solidFill>
              </a:rPr>
              <a:t>Fifth step : calming the mind and nervous system</a:t>
            </a:r>
            <a:endParaRPr/>
          </a:p>
          <a:p>
            <a:pPr indent="0" lvl="0" marL="0" rtl="0" algn="l">
              <a:spcBef>
                <a:spcPts val="1000"/>
              </a:spcBef>
              <a:spcAft>
                <a:spcPts val="0"/>
              </a:spcAft>
              <a:buSzPct val="79999"/>
              <a:buNone/>
            </a:pPr>
            <a:r>
              <a:rPr lang="en-GB">
                <a:solidFill>
                  <a:schemeClr val="dk1"/>
                </a:solidFill>
              </a:rPr>
              <a:t>	The breathing process is a powerful variable, which has an enormous impact 	on 	the tension level of your body, as well as on the calmness and clarity of 	your 	mind.</a:t>
            </a:r>
            <a:endParaRPr/>
          </a:p>
          <a:p>
            <a:pPr indent="0" lvl="0" marL="0" rtl="0" algn="l">
              <a:spcBef>
                <a:spcPts val="1000"/>
              </a:spcBef>
              <a:spcAft>
                <a:spcPts val="0"/>
              </a:spcAft>
              <a:buSzPct val="79999"/>
              <a:buNone/>
            </a:pPr>
            <a:r>
              <a:rPr lang="en-GB">
                <a:solidFill>
                  <a:schemeClr val="dk1"/>
                </a:solidFill>
              </a:rPr>
              <a:t>	Before meditation, special yogic breathing practices are done in a meditative 	sitting posture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374" name="Shape 374"/>
        <p:cNvGrpSpPr/>
        <p:nvPr/>
      </p:nvGrpSpPr>
      <p:grpSpPr>
        <a:xfrm>
          <a:off x="0" y="0"/>
          <a:ext cx="0" cy="0"/>
          <a:chOff x="0" y="0"/>
          <a:chExt cx="0" cy="0"/>
        </a:xfrm>
      </p:grpSpPr>
      <p:sp>
        <p:nvSpPr>
          <p:cNvPr id="375" name="Google Shape;375;p2"/>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300"/>
              <a:buFont typeface="Algerian"/>
              <a:buNone/>
            </a:pPr>
            <a:r>
              <a:rPr lang="en-GB" sz="3300">
                <a:solidFill>
                  <a:schemeClr val="dk1"/>
                </a:solidFill>
                <a:latin typeface="Algerian"/>
                <a:ea typeface="Algerian"/>
                <a:cs typeface="Algerian"/>
                <a:sym typeface="Algerian"/>
              </a:rPr>
              <a:t>		        </a:t>
            </a:r>
            <a:r>
              <a:rPr b="1" lang="en-GB" sz="3000">
                <a:solidFill>
                  <a:schemeClr val="dk1"/>
                </a:solidFill>
                <a:latin typeface="Algerian"/>
                <a:ea typeface="Algerian"/>
                <a:cs typeface="Algerian"/>
                <a:sym typeface="Algerian"/>
              </a:rPr>
              <a:t>RELAXATION TECHNIQUES</a:t>
            </a:r>
            <a:endParaRPr b="1" sz="3000">
              <a:solidFill>
                <a:schemeClr val="dk1"/>
              </a:solidFill>
              <a:latin typeface="Algerian"/>
              <a:ea typeface="Algerian"/>
              <a:cs typeface="Algerian"/>
              <a:sym typeface="Algerian"/>
            </a:endParaRPr>
          </a:p>
        </p:txBody>
      </p:sp>
      <p:sp>
        <p:nvSpPr>
          <p:cNvPr id="376" name="Google Shape;376;p2"/>
          <p:cNvSpPr txBox="1"/>
          <p:nvPr>
            <p:ph idx="1" type="body"/>
          </p:nvPr>
        </p:nvSpPr>
        <p:spPr>
          <a:xfrm>
            <a:off x="677333" y="1155032"/>
            <a:ext cx="9437337" cy="5558589"/>
          </a:xfrm>
          <a:prstGeom prst="rect">
            <a:avLst/>
          </a:prstGeom>
          <a:noFill/>
          <a:ln>
            <a:noFill/>
          </a:ln>
        </p:spPr>
        <p:txBody>
          <a:bodyPr anchorCtr="0" anchor="t" bIns="45700" lIns="91425" spcFirstLastPara="1" rIns="91425" wrap="square" tIns="45700">
            <a:normAutofit fontScale="32500" lnSpcReduction="20000"/>
          </a:bodyPr>
          <a:lstStyle/>
          <a:p>
            <a:pPr indent="-311556" lvl="0" marL="342900" rtl="0" algn="l">
              <a:spcBef>
                <a:spcPts val="0"/>
              </a:spcBef>
              <a:spcAft>
                <a:spcPts val="0"/>
              </a:spcAft>
              <a:buSzPct val="80000"/>
              <a:buNone/>
            </a:pPr>
            <a:r>
              <a:t/>
            </a:r>
            <a:endParaRPr b="1" sz="1900">
              <a:solidFill>
                <a:srgbClr val="FF0000"/>
              </a:solidFill>
            </a:endParaRPr>
          </a:p>
          <a:p>
            <a:pPr indent="0" lvl="0" marL="0" rtl="0" algn="l">
              <a:spcBef>
                <a:spcPts val="1000"/>
              </a:spcBef>
              <a:spcAft>
                <a:spcPts val="0"/>
              </a:spcAft>
              <a:buSzPct val="80000"/>
              <a:buNone/>
            </a:pPr>
            <a:r>
              <a:t/>
            </a:r>
            <a:endParaRPr sz="6400">
              <a:solidFill>
                <a:schemeClr val="dk1"/>
              </a:solidFill>
            </a:endParaRPr>
          </a:p>
          <a:p>
            <a:pPr indent="0" lvl="0" marL="0" rtl="0" algn="l">
              <a:spcBef>
                <a:spcPts val="1000"/>
              </a:spcBef>
              <a:spcAft>
                <a:spcPts val="0"/>
              </a:spcAft>
              <a:buSzPct val="80000"/>
              <a:buNone/>
            </a:pPr>
            <a:r>
              <a:rPr lang="en-GB" sz="6400">
                <a:solidFill>
                  <a:schemeClr val="dk1"/>
                </a:solidFill>
              </a:rPr>
              <a:t>Relaxation techniques refer to the variety of methods and manipulations used to reduce stress, muscle tension, and anxiety in the body.</a:t>
            </a:r>
            <a:endParaRPr/>
          </a:p>
          <a:p>
            <a:pPr indent="0" lvl="0" marL="0" rtl="0" algn="l">
              <a:spcBef>
                <a:spcPts val="1000"/>
              </a:spcBef>
              <a:spcAft>
                <a:spcPts val="0"/>
              </a:spcAft>
              <a:buSzPct val="80000"/>
              <a:buNone/>
            </a:pPr>
            <a:r>
              <a:t/>
            </a:r>
            <a:endParaRPr sz="6400">
              <a:solidFill>
                <a:schemeClr val="dk1"/>
              </a:solidFill>
            </a:endParaRPr>
          </a:p>
          <a:p>
            <a:pPr indent="-342900" lvl="0" marL="342900" rtl="0" algn="l">
              <a:spcBef>
                <a:spcPts val="1000"/>
              </a:spcBef>
              <a:spcAft>
                <a:spcPts val="0"/>
              </a:spcAft>
              <a:buSzPct val="80000"/>
              <a:buChar char="►"/>
            </a:pPr>
            <a:r>
              <a:rPr b="1" lang="en-GB" sz="6400">
                <a:solidFill>
                  <a:srgbClr val="FF0000"/>
                </a:solidFill>
              </a:rPr>
              <a:t>Types of Relaxation techniques:</a:t>
            </a:r>
            <a:endParaRPr/>
          </a:p>
          <a:p>
            <a:pPr indent="-342900" lvl="0" marL="342900" rtl="0" algn="l">
              <a:spcBef>
                <a:spcPts val="1000"/>
              </a:spcBef>
              <a:spcAft>
                <a:spcPts val="0"/>
              </a:spcAft>
              <a:buSzPct val="80000"/>
              <a:buChar char="►"/>
            </a:pPr>
            <a:r>
              <a:rPr b="1" lang="en-GB" sz="6400">
                <a:solidFill>
                  <a:srgbClr val="FF0000"/>
                </a:solidFill>
              </a:rPr>
              <a:t>Autogenic relaxation</a:t>
            </a:r>
            <a:r>
              <a:rPr b="1" lang="en-GB" sz="6400">
                <a:solidFill>
                  <a:schemeClr val="dk1"/>
                </a:solidFill>
              </a:rPr>
              <a:t>.</a:t>
            </a:r>
            <a:r>
              <a:rPr lang="en-GB" sz="6400">
                <a:solidFill>
                  <a:schemeClr val="dk1"/>
                </a:solidFill>
              </a:rPr>
              <a:t> Autogenic means something that comes from within you. In this relaxation technique, you use both visual imagery and body awareness to reduce stress.</a:t>
            </a:r>
            <a:endParaRPr/>
          </a:p>
          <a:p>
            <a:pPr indent="-342900" lvl="0" marL="342900" rtl="0" algn="l">
              <a:spcBef>
                <a:spcPts val="1000"/>
              </a:spcBef>
              <a:spcAft>
                <a:spcPts val="0"/>
              </a:spcAft>
              <a:buSzPct val="80000"/>
              <a:buChar char="►"/>
            </a:pPr>
            <a:r>
              <a:rPr b="1" lang="en-GB" sz="6400">
                <a:solidFill>
                  <a:srgbClr val="FF0000"/>
                </a:solidFill>
              </a:rPr>
              <a:t>Progressive muscle relaxation</a:t>
            </a:r>
            <a:r>
              <a:rPr lang="en-GB" sz="6400">
                <a:solidFill>
                  <a:schemeClr val="dk1"/>
                </a:solidFill>
              </a:rPr>
              <a:t>. In this relaxation technique, you focus on slowly tensing and then relaxing each muscle group.</a:t>
            </a:r>
            <a:endParaRPr/>
          </a:p>
          <a:p>
            <a:pPr indent="-342900" lvl="0" marL="342900" rtl="0" algn="l">
              <a:spcBef>
                <a:spcPts val="1000"/>
              </a:spcBef>
              <a:spcAft>
                <a:spcPts val="0"/>
              </a:spcAft>
              <a:buSzPct val="80000"/>
              <a:buChar char="►"/>
            </a:pPr>
            <a:r>
              <a:rPr b="1" lang="en-GB" sz="6400">
                <a:solidFill>
                  <a:srgbClr val="FF0000"/>
                </a:solidFill>
              </a:rPr>
              <a:t>Visualization</a:t>
            </a:r>
            <a:r>
              <a:rPr lang="en-GB" sz="6400">
                <a:solidFill>
                  <a:schemeClr val="dk1"/>
                </a:solidFill>
              </a:rPr>
              <a:t>. In this relaxation technique, you may form mental images to take a visual journey to a peaceful, calming place or situation.</a:t>
            </a:r>
            <a:endParaRPr sz="6400">
              <a:solidFill>
                <a:schemeClr val="dk1"/>
              </a:solidFill>
            </a:endParaRPr>
          </a:p>
          <a:p>
            <a:pPr indent="-342900" lvl="0" marL="342900" rtl="0" algn="l">
              <a:spcBef>
                <a:spcPts val="1000"/>
              </a:spcBef>
              <a:spcAft>
                <a:spcPts val="0"/>
              </a:spcAft>
              <a:buSzPct val="80000"/>
              <a:buChar char="►"/>
            </a:pPr>
            <a:r>
              <a:rPr b="1" lang="en-GB" sz="6400">
                <a:solidFill>
                  <a:srgbClr val="FF0000"/>
                </a:solidFill>
              </a:rPr>
              <a:t>Meditation </a:t>
            </a:r>
            <a:r>
              <a:rPr lang="en-GB" sz="6400">
                <a:solidFill>
                  <a:schemeClr val="dk1"/>
                </a:solidFill>
              </a:rPr>
              <a:t>:Meditation techniques are intended to encourage a heightened state of awareness and focused attention.</a:t>
            </a:r>
            <a:endParaRPr/>
          </a:p>
          <a:p>
            <a:pPr indent="-309880" lvl="0" marL="342900" rtl="0" algn="l">
              <a:spcBef>
                <a:spcPts val="1000"/>
              </a:spcBef>
              <a:spcAft>
                <a:spcPts val="0"/>
              </a:spcAft>
              <a:buSzPct val="800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83" name="Shape 483"/>
        <p:cNvGrpSpPr/>
        <p:nvPr/>
      </p:nvGrpSpPr>
      <p:grpSpPr>
        <a:xfrm>
          <a:off x="0" y="0"/>
          <a:ext cx="0" cy="0"/>
          <a:chOff x="0" y="0"/>
          <a:chExt cx="0" cy="0"/>
        </a:xfrm>
      </p:grpSpPr>
      <p:sp>
        <p:nvSpPr>
          <p:cNvPr id="484" name="Google Shape;484;p20"/>
          <p:cNvSpPr txBox="1"/>
          <p:nvPr>
            <p:ph type="title"/>
          </p:nvPr>
        </p:nvSpPr>
        <p:spPr>
          <a:xfrm>
            <a:off x="677334" y="276726"/>
            <a:ext cx="8596668" cy="5534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2400"/>
              <a:buFont typeface="Trebuchet MS"/>
              <a:buNone/>
            </a:pPr>
            <a:r>
              <a:rPr lang="en-GB" sz="2400"/>
              <a:t>					</a:t>
            </a:r>
            <a:r>
              <a:rPr b="1" lang="en-GB" sz="3000">
                <a:solidFill>
                  <a:schemeClr val="dk1"/>
                </a:solidFill>
                <a:latin typeface="Algerian"/>
                <a:ea typeface="Algerian"/>
                <a:cs typeface="Algerian"/>
                <a:sym typeface="Algerian"/>
              </a:rPr>
              <a:t>PREPARATION FOR MEDITATION</a:t>
            </a:r>
            <a:br>
              <a:rPr b="1" lang="en-GB" sz="2400">
                <a:solidFill>
                  <a:schemeClr val="dk1"/>
                </a:solidFill>
              </a:rPr>
            </a:br>
            <a:endParaRPr b="1" sz="2400">
              <a:solidFill>
                <a:schemeClr val="dk1"/>
              </a:solidFill>
              <a:latin typeface="Algerian"/>
              <a:ea typeface="Algerian"/>
              <a:cs typeface="Algerian"/>
              <a:sym typeface="Algerian"/>
            </a:endParaRPr>
          </a:p>
        </p:txBody>
      </p:sp>
      <p:sp>
        <p:nvSpPr>
          <p:cNvPr id="485" name="Google Shape;485;p20"/>
          <p:cNvSpPr txBox="1"/>
          <p:nvPr>
            <p:ph idx="1" type="body"/>
          </p:nvPr>
        </p:nvSpPr>
        <p:spPr>
          <a:xfrm>
            <a:off x="677334" y="950495"/>
            <a:ext cx="8743114" cy="554655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GB">
                <a:solidFill>
                  <a:srgbClr val="FF0000"/>
                </a:solidFill>
              </a:rPr>
              <a:t>Sixth step : sitting in meditation</a:t>
            </a:r>
            <a:endParaRPr/>
          </a:p>
          <a:p>
            <a:pPr indent="0" lvl="0" marL="0" rtl="0" algn="l">
              <a:spcBef>
                <a:spcPts val="1000"/>
              </a:spcBef>
              <a:spcAft>
                <a:spcPts val="0"/>
              </a:spcAft>
              <a:buSzPts val="1440"/>
              <a:buNone/>
            </a:pPr>
            <a:r>
              <a:rPr lang="en-GB"/>
              <a:t>	Sit in your meditative posture, and simply allow your mind to become aware 	of your own mantra, or of the universal mantra.</a:t>
            </a:r>
            <a:endParaRPr/>
          </a:p>
          <a:p>
            <a:pPr indent="0" lvl="0" marL="0" rtl="0" algn="l">
              <a:spcBef>
                <a:spcPts val="1000"/>
              </a:spcBef>
              <a:spcAft>
                <a:spcPts val="0"/>
              </a:spcAft>
              <a:buSzPts val="1440"/>
              <a:buNone/>
            </a:pPr>
            <a:r>
              <a:rPr lang="en-GB"/>
              <a:t>	In all the meditative postures the head and neck should be centered.</a:t>
            </a:r>
            <a:endParaRPr/>
          </a:p>
          <a:p>
            <a:pPr indent="0" lvl="0" marL="0" rtl="0" algn="l">
              <a:spcBef>
                <a:spcPts val="1000"/>
              </a:spcBef>
              <a:spcAft>
                <a:spcPts val="0"/>
              </a:spcAft>
              <a:buSzPts val="1440"/>
              <a:buNone/>
            </a:pPr>
            <a:r>
              <a:rPr lang="en-GB"/>
              <a:t>	The head should be supported by the neck, and held directly over the 	shoulders without creating tension in either the neck or shoulders. </a:t>
            </a:r>
            <a:endParaRPr/>
          </a:p>
          <a:p>
            <a:pPr indent="0" lvl="0" marL="0" rtl="0" algn="l">
              <a:spcBef>
                <a:spcPts val="1000"/>
              </a:spcBef>
              <a:spcAft>
                <a:spcPts val="0"/>
              </a:spcAft>
              <a:buSzPts val="1440"/>
              <a:buNone/>
            </a:pPr>
            <a:r>
              <a:rPr lang="en-GB"/>
              <a:t>	The easy pose (sukhasana), Friendship pose (maitri asana) , siddhasana , The 	thunderbolt pose (Zen sitting position), The lotus pose (padmasana) </a:t>
            </a:r>
            <a:endParaRPr/>
          </a:p>
          <a:p>
            <a:pPr indent="-342900" lvl="0" marL="342900" rtl="0" algn="l">
              <a:spcBef>
                <a:spcPts val="1000"/>
              </a:spcBef>
              <a:spcAft>
                <a:spcPts val="0"/>
              </a:spcAft>
              <a:buSzPts val="1440"/>
              <a:buChar char="►"/>
            </a:pPr>
            <a:r>
              <a:rPr b="1" lang="en-GB">
                <a:solidFill>
                  <a:srgbClr val="FF0000"/>
                </a:solidFill>
              </a:rPr>
              <a:t>Seventh step : choose the correct meditation technique </a:t>
            </a:r>
            <a:endParaRPr b="1">
              <a:solidFill>
                <a:srgbClr val="FF0000"/>
              </a:solidFill>
            </a:endParaRPr>
          </a:p>
          <a:p>
            <a:pPr indent="0" lvl="0" marL="0" rtl="0" algn="l">
              <a:spcBef>
                <a:spcPts val="1000"/>
              </a:spcBef>
              <a:spcAft>
                <a:spcPts val="0"/>
              </a:spcAft>
              <a:buSzPts val="1440"/>
              <a:buNone/>
            </a:pPr>
            <a:r>
              <a:t/>
            </a:r>
            <a:endParaRPr b="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89" name="Shape 489"/>
        <p:cNvGrpSpPr/>
        <p:nvPr/>
      </p:nvGrpSpPr>
      <p:grpSpPr>
        <a:xfrm>
          <a:off x="0" y="0"/>
          <a:ext cx="0" cy="0"/>
          <a:chOff x="0" y="0"/>
          <a:chExt cx="0" cy="0"/>
        </a:xfrm>
      </p:grpSpPr>
      <p:sp>
        <p:nvSpPr>
          <p:cNvPr id="490" name="Google Shape;490;p21"/>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general guidelines for meditation</a:t>
            </a:r>
            <a:endParaRPr b="1" sz="3300">
              <a:solidFill>
                <a:schemeClr val="dk1"/>
              </a:solidFill>
              <a:latin typeface="Algerian"/>
              <a:ea typeface="Algerian"/>
              <a:cs typeface="Algerian"/>
              <a:sym typeface="Algerian"/>
            </a:endParaRPr>
          </a:p>
        </p:txBody>
      </p:sp>
      <p:sp>
        <p:nvSpPr>
          <p:cNvPr id="491" name="Google Shape;491;p21"/>
          <p:cNvSpPr txBox="1"/>
          <p:nvPr>
            <p:ph idx="1" type="body"/>
          </p:nvPr>
        </p:nvSpPr>
        <p:spPr>
          <a:xfrm>
            <a:off x="677333" y="1612233"/>
            <a:ext cx="8764379" cy="4501488"/>
          </a:xfrm>
          <a:prstGeom prst="rect">
            <a:avLst/>
          </a:prstGeom>
          <a:noFill/>
          <a:ln>
            <a:noFill/>
          </a:ln>
        </p:spPr>
        <p:txBody>
          <a:bodyPr anchorCtr="0" anchor="t" bIns="45700" lIns="91425" spcFirstLastPara="1" rIns="91425" wrap="square" tIns="45700">
            <a:normAutofit lnSpcReduction="10000"/>
          </a:bodyPr>
          <a:lstStyle/>
          <a:p>
            <a:pPr indent="-251459" lvl="0" marL="342900" rtl="0" algn="l">
              <a:spcBef>
                <a:spcPts val="0"/>
              </a:spcBef>
              <a:spcAft>
                <a:spcPts val="0"/>
              </a:spcAft>
              <a:buSzPts val="1440"/>
              <a:buNone/>
            </a:pPr>
            <a:r>
              <a:t/>
            </a:r>
            <a:endParaRPr b="1"/>
          </a:p>
          <a:p>
            <a:pPr indent="-251459" lvl="0" marL="342900" rtl="0" algn="l">
              <a:spcBef>
                <a:spcPts val="1000"/>
              </a:spcBef>
              <a:spcAft>
                <a:spcPts val="0"/>
              </a:spcAft>
              <a:buSzPts val="1440"/>
              <a:buNone/>
            </a:pPr>
            <a:r>
              <a:t/>
            </a:r>
            <a:endParaRPr b="1"/>
          </a:p>
          <a:p>
            <a:pPr indent="-342900" lvl="0" marL="342900" rtl="0" algn="l">
              <a:spcBef>
                <a:spcPts val="1000"/>
              </a:spcBef>
              <a:spcAft>
                <a:spcPts val="0"/>
              </a:spcAft>
              <a:buSzPts val="1440"/>
              <a:buChar char="►"/>
            </a:pPr>
            <a:r>
              <a:rPr lang="en-GB">
                <a:solidFill>
                  <a:schemeClr val="dk1"/>
                </a:solidFill>
              </a:rPr>
              <a:t>Prepare yourself for meditation</a:t>
            </a:r>
            <a:endParaRPr/>
          </a:p>
          <a:p>
            <a:pPr indent="-342900" lvl="0" marL="342900" rtl="0" algn="l">
              <a:spcBef>
                <a:spcPts val="1000"/>
              </a:spcBef>
              <a:spcAft>
                <a:spcPts val="0"/>
              </a:spcAft>
              <a:buSzPts val="1440"/>
              <a:buChar char="►"/>
            </a:pPr>
            <a:r>
              <a:rPr lang="en-GB">
                <a:solidFill>
                  <a:schemeClr val="dk1"/>
                </a:solidFill>
              </a:rPr>
              <a:t>Clarity of mind</a:t>
            </a:r>
            <a:endParaRPr>
              <a:solidFill>
                <a:schemeClr val="dk1"/>
              </a:solidFill>
            </a:endParaRPr>
          </a:p>
          <a:p>
            <a:pPr indent="-342900" lvl="0" marL="342900" rtl="0" algn="l">
              <a:spcBef>
                <a:spcPts val="1000"/>
              </a:spcBef>
              <a:spcAft>
                <a:spcPts val="0"/>
              </a:spcAft>
              <a:buSzPts val="1440"/>
              <a:buChar char="►"/>
            </a:pPr>
            <a:r>
              <a:rPr lang="en-GB">
                <a:solidFill>
                  <a:schemeClr val="dk1"/>
                </a:solidFill>
              </a:rPr>
              <a:t>Posture</a:t>
            </a:r>
            <a:endParaRPr/>
          </a:p>
          <a:p>
            <a:pPr indent="-342900" lvl="0" marL="342900" rtl="0" algn="l">
              <a:spcBef>
                <a:spcPts val="1000"/>
              </a:spcBef>
              <a:spcAft>
                <a:spcPts val="0"/>
              </a:spcAft>
              <a:buSzPts val="1440"/>
              <a:buChar char="►"/>
            </a:pPr>
            <a:r>
              <a:rPr lang="en-GB">
                <a:solidFill>
                  <a:schemeClr val="dk1"/>
                </a:solidFill>
              </a:rPr>
              <a:t>Place of meditation</a:t>
            </a:r>
            <a:endParaRPr/>
          </a:p>
          <a:p>
            <a:pPr indent="-342900" lvl="0" marL="342900" rtl="0" algn="l">
              <a:spcBef>
                <a:spcPts val="1000"/>
              </a:spcBef>
              <a:spcAft>
                <a:spcPts val="0"/>
              </a:spcAft>
              <a:buSzPts val="1440"/>
              <a:buChar char="►"/>
            </a:pPr>
            <a:r>
              <a:rPr lang="en-GB">
                <a:solidFill>
                  <a:schemeClr val="dk1"/>
                </a:solidFill>
              </a:rPr>
              <a:t>Time</a:t>
            </a:r>
            <a:endParaRPr/>
          </a:p>
          <a:p>
            <a:pPr indent="-342900" lvl="0" marL="342900" rtl="0" algn="l">
              <a:spcBef>
                <a:spcPts val="1000"/>
              </a:spcBef>
              <a:spcAft>
                <a:spcPts val="0"/>
              </a:spcAft>
              <a:buSzPts val="1440"/>
              <a:buChar char="►"/>
            </a:pPr>
            <a:r>
              <a:rPr lang="en-GB">
                <a:solidFill>
                  <a:schemeClr val="dk1"/>
                </a:solidFill>
              </a:rPr>
              <a:t>Selection of meditation technique</a:t>
            </a:r>
            <a:endParaRPr/>
          </a:p>
          <a:p>
            <a:pPr indent="-342900" lvl="0" marL="342900" rtl="0" algn="l">
              <a:spcBef>
                <a:spcPts val="1000"/>
              </a:spcBef>
              <a:spcAft>
                <a:spcPts val="0"/>
              </a:spcAft>
              <a:buSzPts val="1440"/>
              <a:buChar char="►"/>
            </a:pPr>
            <a:r>
              <a:rPr lang="en-GB">
                <a:solidFill>
                  <a:schemeClr val="dk1"/>
                </a:solidFill>
              </a:rPr>
              <a:t>Duration</a:t>
            </a:r>
            <a:endParaRPr/>
          </a:p>
          <a:p>
            <a:pPr indent="-342900" lvl="0" marL="342900" rtl="0" algn="l">
              <a:spcBef>
                <a:spcPts val="1000"/>
              </a:spcBef>
              <a:spcAft>
                <a:spcPts val="0"/>
              </a:spcAft>
              <a:buSzPts val="1440"/>
              <a:buChar char="►"/>
            </a:pPr>
            <a:r>
              <a:rPr lang="en-GB">
                <a:solidFill>
                  <a:schemeClr val="dk1"/>
                </a:solidFill>
              </a:rPr>
              <a:t>Physical &amp; mental status</a:t>
            </a:r>
            <a:endParaRPr/>
          </a:p>
          <a:p>
            <a:pPr indent="-342900" lvl="0" marL="342900" rtl="0" algn="l">
              <a:spcBef>
                <a:spcPts val="1000"/>
              </a:spcBef>
              <a:spcAft>
                <a:spcPts val="0"/>
              </a:spcAft>
              <a:buSzPts val="1440"/>
              <a:buChar char="►"/>
            </a:pPr>
            <a:r>
              <a:rPr lang="en-GB">
                <a:solidFill>
                  <a:schemeClr val="dk1"/>
                </a:solidFill>
              </a:rPr>
              <a:t>Limit expectations</a:t>
            </a:r>
            <a:endParaRPr/>
          </a:p>
          <a:p>
            <a:pPr indent="-342900" lvl="0" marL="342900" rtl="0" algn="l">
              <a:spcBef>
                <a:spcPts val="1000"/>
              </a:spcBef>
              <a:spcAft>
                <a:spcPts val="0"/>
              </a:spcAft>
              <a:buSzPts val="1440"/>
              <a:buChar char="►"/>
            </a:pPr>
            <a:r>
              <a:rPr lang="en-GB">
                <a:solidFill>
                  <a:schemeClr val="dk1"/>
                </a:solidFill>
              </a:rPr>
              <a:t>Be consistent in your practice</a:t>
            </a:r>
            <a:endParaRPr/>
          </a:p>
          <a:p>
            <a:pPr indent="-251459" lvl="0" marL="342900" rtl="0" algn="l">
              <a:spcBef>
                <a:spcPts val="1000"/>
              </a:spcBef>
              <a:spcAft>
                <a:spcPts val="0"/>
              </a:spcAft>
              <a:buSzPts val="1440"/>
              <a:buNone/>
            </a:pPr>
            <a:r>
              <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95" name="Shape 495"/>
        <p:cNvGrpSpPr/>
        <p:nvPr/>
      </p:nvGrpSpPr>
      <p:grpSpPr>
        <a:xfrm>
          <a:off x="0" y="0"/>
          <a:ext cx="0" cy="0"/>
          <a:chOff x="0" y="0"/>
          <a:chExt cx="0" cy="0"/>
        </a:xfrm>
      </p:grpSpPr>
      <p:sp>
        <p:nvSpPr>
          <p:cNvPr id="496" name="Google Shape;496;p22"/>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Algerian"/>
              <a:buNone/>
            </a:pPr>
            <a:r>
              <a:rPr b="1" lang="en-GB" sz="2400">
                <a:solidFill>
                  <a:schemeClr val="dk1"/>
                </a:solidFill>
                <a:latin typeface="Algerian"/>
                <a:ea typeface="Algerian"/>
                <a:cs typeface="Algerian"/>
                <a:sym typeface="Algerian"/>
              </a:rPr>
              <a:t>Preparatory breathing techniques for meditation</a:t>
            </a:r>
            <a:br>
              <a:rPr b="1" lang="en-GB" sz="2400">
                <a:solidFill>
                  <a:schemeClr val="dk1"/>
                </a:solidFill>
              </a:rPr>
            </a:br>
            <a:endParaRPr b="1" sz="2400">
              <a:solidFill>
                <a:schemeClr val="dk1"/>
              </a:solidFill>
              <a:latin typeface="Algerian"/>
              <a:ea typeface="Algerian"/>
              <a:cs typeface="Algerian"/>
              <a:sym typeface="Algerian"/>
            </a:endParaRPr>
          </a:p>
        </p:txBody>
      </p:sp>
      <p:sp>
        <p:nvSpPr>
          <p:cNvPr id="497" name="Google Shape;497;p22"/>
          <p:cNvSpPr txBox="1"/>
          <p:nvPr>
            <p:ph idx="1" type="body"/>
          </p:nvPr>
        </p:nvSpPr>
        <p:spPr>
          <a:xfrm>
            <a:off x="677334" y="1239253"/>
            <a:ext cx="8743114" cy="4576756"/>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solidFill>
                <a:schemeClr val="dk1"/>
              </a:solidFill>
            </a:endParaRPr>
          </a:p>
          <a:p>
            <a:pPr indent="-342900" lvl="0" marL="342900" rtl="0" algn="l">
              <a:spcBef>
                <a:spcPts val="1000"/>
              </a:spcBef>
              <a:spcAft>
                <a:spcPts val="0"/>
              </a:spcAft>
              <a:buSzPts val="1440"/>
              <a:buChar char="►"/>
            </a:pPr>
            <a:r>
              <a:rPr lang="en-GB">
                <a:solidFill>
                  <a:schemeClr val="dk1"/>
                </a:solidFill>
              </a:rPr>
              <a:t>Nadisodhana pranayama</a:t>
            </a:r>
            <a:endParaRPr>
              <a:solidFill>
                <a:schemeClr val="dk1"/>
              </a:solidFill>
            </a:endParaRPr>
          </a:p>
          <a:p>
            <a:pPr indent="-342900" lvl="0" marL="342900" rtl="0" algn="l">
              <a:spcBef>
                <a:spcPts val="1000"/>
              </a:spcBef>
              <a:spcAft>
                <a:spcPts val="0"/>
              </a:spcAft>
              <a:buSzPts val="1440"/>
              <a:buChar char="►"/>
            </a:pPr>
            <a:r>
              <a:rPr lang="en-GB">
                <a:solidFill>
                  <a:schemeClr val="dk1"/>
                </a:solidFill>
              </a:rPr>
              <a:t>Pursed lip breathing</a:t>
            </a:r>
            <a:endParaRPr/>
          </a:p>
          <a:p>
            <a:pPr indent="-342900" lvl="0" marL="342900" rtl="0" algn="l">
              <a:spcBef>
                <a:spcPts val="1000"/>
              </a:spcBef>
              <a:spcAft>
                <a:spcPts val="0"/>
              </a:spcAft>
              <a:buSzPts val="1440"/>
              <a:buChar char="►"/>
            </a:pPr>
            <a:r>
              <a:rPr lang="en-GB">
                <a:solidFill>
                  <a:schemeClr val="dk1"/>
                </a:solidFill>
              </a:rPr>
              <a:t>Diaphragmatic breathing</a:t>
            </a:r>
            <a:endParaRPr/>
          </a:p>
          <a:p>
            <a:pPr indent="-342900" lvl="0" marL="342900" rtl="0" algn="l">
              <a:spcBef>
                <a:spcPts val="1000"/>
              </a:spcBef>
              <a:spcAft>
                <a:spcPts val="0"/>
              </a:spcAft>
              <a:buSzPts val="1440"/>
              <a:buChar char="►"/>
            </a:pPr>
            <a:r>
              <a:rPr lang="en-GB">
                <a:solidFill>
                  <a:schemeClr val="dk1"/>
                </a:solidFill>
              </a:rPr>
              <a:t>Mindful breathing</a:t>
            </a:r>
            <a:endParaRPr/>
          </a:p>
          <a:p>
            <a:pPr indent="-342900" lvl="0" marL="342900" rtl="0" algn="l">
              <a:spcBef>
                <a:spcPts val="1000"/>
              </a:spcBef>
              <a:spcAft>
                <a:spcPts val="0"/>
              </a:spcAft>
              <a:buSzPts val="1440"/>
              <a:buChar char="►"/>
            </a:pPr>
            <a:r>
              <a:rPr lang="en-GB">
                <a:solidFill>
                  <a:schemeClr val="dk1"/>
                </a:solidFill>
              </a:rPr>
              <a:t>Box breathing</a:t>
            </a:r>
            <a:endParaRPr/>
          </a:p>
          <a:p>
            <a:pPr indent="-342900" lvl="0" marL="342900" rtl="0" algn="l">
              <a:spcBef>
                <a:spcPts val="1000"/>
              </a:spcBef>
              <a:spcAft>
                <a:spcPts val="0"/>
              </a:spcAft>
              <a:buSzPts val="1440"/>
              <a:buChar char="►"/>
            </a:pPr>
            <a:r>
              <a:rPr lang="en-GB">
                <a:solidFill>
                  <a:schemeClr val="dk1"/>
                </a:solidFill>
              </a:rPr>
              <a:t>Alternate nostril breathing</a:t>
            </a:r>
            <a:endParaRPr/>
          </a:p>
          <a:p>
            <a:pPr indent="-342900" lvl="0" marL="342900" rtl="0" algn="l">
              <a:spcBef>
                <a:spcPts val="1000"/>
              </a:spcBef>
              <a:spcAft>
                <a:spcPts val="0"/>
              </a:spcAft>
              <a:buSzPts val="1440"/>
              <a:buChar char="►"/>
            </a:pPr>
            <a:r>
              <a:rPr lang="en-GB">
                <a:solidFill>
                  <a:schemeClr val="dk1"/>
                </a:solidFill>
              </a:rPr>
              <a:t>Lion’s breath</a:t>
            </a:r>
            <a:endParaRPr/>
          </a:p>
          <a:p>
            <a:pPr indent="-342900" lvl="0" marL="342900" rtl="0" algn="l">
              <a:spcBef>
                <a:spcPts val="1000"/>
              </a:spcBef>
              <a:spcAft>
                <a:spcPts val="0"/>
              </a:spcAft>
              <a:buSzPts val="1440"/>
              <a:buChar char="►"/>
            </a:pPr>
            <a:r>
              <a:rPr lang="en-GB">
                <a:solidFill>
                  <a:schemeClr val="dk1"/>
                </a:solidFill>
              </a:rPr>
              <a:t>4-7-8 breathing</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501" name="Shape 501"/>
        <p:cNvGrpSpPr/>
        <p:nvPr/>
      </p:nvGrpSpPr>
      <p:grpSpPr>
        <a:xfrm>
          <a:off x="0" y="0"/>
          <a:ext cx="0" cy="0"/>
          <a:chOff x="0" y="0"/>
          <a:chExt cx="0" cy="0"/>
        </a:xfrm>
      </p:grpSpPr>
      <p:sp>
        <p:nvSpPr>
          <p:cNvPr id="502" name="Google Shape;502;p23"/>
          <p:cNvSpPr txBox="1"/>
          <p:nvPr>
            <p:ph type="title"/>
          </p:nvPr>
        </p:nvSpPr>
        <p:spPr>
          <a:xfrm>
            <a:off x="677334" y="192505"/>
            <a:ext cx="8596668" cy="74595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    </a:t>
            </a:r>
            <a:endParaRPr b="1" sz="4400">
              <a:solidFill>
                <a:schemeClr val="dk1"/>
              </a:solidFill>
              <a:latin typeface="Algerian"/>
              <a:ea typeface="Algerian"/>
              <a:cs typeface="Algerian"/>
              <a:sym typeface="Algerian"/>
            </a:endParaRPr>
          </a:p>
        </p:txBody>
      </p:sp>
      <p:sp>
        <p:nvSpPr>
          <p:cNvPr id="503" name="Google Shape;503;p23"/>
          <p:cNvSpPr txBox="1"/>
          <p:nvPr>
            <p:ph idx="1" type="body"/>
          </p:nvPr>
        </p:nvSpPr>
        <p:spPr>
          <a:xfrm>
            <a:off x="677333" y="625643"/>
            <a:ext cx="9437337" cy="5551874"/>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b="1"/>
          </a:p>
          <a:p>
            <a:pPr indent="0" lvl="0" marL="0" rtl="0" algn="l">
              <a:spcBef>
                <a:spcPts val="1000"/>
              </a:spcBef>
              <a:spcAft>
                <a:spcPts val="0"/>
              </a:spcAft>
              <a:buSzPts val="1600"/>
              <a:buNone/>
            </a:pPr>
            <a:r>
              <a:rPr b="1" lang="en-GB" sz="2000">
                <a:solidFill>
                  <a:schemeClr val="dk1"/>
                </a:solidFill>
              </a:rPr>
              <a:t>To conclude:</a:t>
            </a:r>
            <a:endParaRPr b="1" sz="2000">
              <a:solidFill>
                <a:schemeClr val="dk1"/>
              </a:solidFill>
            </a:endParaRPr>
          </a:p>
        </p:txBody>
      </p:sp>
      <p:sp>
        <p:nvSpPr>
          <p:cNvPr id="504" name="Google Shape;504;p23"/>
          <p:cNvSpPr/>
          <p:nvPr/>
        </p:nvSpPr>
        <p:spPr>
          <a:xfrm>
            <a:off x="677333" y="2052083"/>
            <a:ext cx="8466667" cy="39292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Trebuchet MS"/>
                <a:ea typeface="Trebuchet MS"/>
                <a:cs typeface="Trebuchet MS"/>
                <a:sym typeface="Trebuchet MS"/>
              </a:rPr>
              <a:t>Patanjali yoga sutra says: </a:t>
            </a:r>
            <a:r>
              <a:rPr b="1" i="0" lang="en-GB" sz="1800" u="none" cap="none" strike="noStrike">
                <a:solidFill>
                  <a:srgbClr val="FF0000"/>
                </a:solidFill>
                <a:latin typeface="Trebuchet MS"/>
                <a:ea typeface="Trebuchet MS"/>
                <a:cs typeface="Trebuchet MS"/>
                <a:sym typeface="Trebuchet MS"/>
              </a:rPr>
              <a:t>Chitta-vritti-nirodha</a:t>
            </a:r>
            <a:r>
              <a:rPr b="0" i="0" lang="en-GB" sz="1800" u="none" cap="none" strike="noStrike">
                <a:solidFill>
                  <a:schemeClr val="dk1"/>
                </a:solidFill>
                <a:latin typeface="Trebuchet MS"/>
                <a:ea typeface="Trebuchet MS"/>
                <a:cs typeface="Trebuchet MS"/>
                <a:sym typeface="Trebuchet MS"/>
              </a:rPr>
              <a:t> means to calming the mind through the meditative techniques</a:t>
            </a:r>
            <a:endParaRPr/>
          </a:p>
          <a:p>
            <a:pPr indent="0" lvl="0" marL="0" marR="0" rtl="0" algn="l">
              <a:spcBef>
                <a:spcPts val="1000"/>
              </a:spcBef>
              <a:spcAft>
                <a:spcPts val="0"/>
              </a:spcAft>
              <a:buNone/>
            </a:pPr>
            <a:r>
              <a:rPr b="0" i="0" lang="en-GB" sz="1800" u="none" cap="none" strike="noStrike">
                <a:solidFill>
                  <a:schemeClr val="dk1"/>
                </a:solidFill>
                <a:latin typeface="Trebuchet MS"/>
                <a:ea typeface="Trebuchet MS"/>
                <a:cs typeface="Trebuchet MS"/>
                <a:sym typeface="Trebuchet MS"/>
              </a:rPr>
              <a:t> </a:t>
            </a:r>
            <a:endParaRPr/>
          </a:p>
          <a:p>
            <a:pPr indent="-342900" lvl="0" marL="342900" marR="0" rtl="0" algn="l">
              <a:spcBef>
                <a:spcPts val="1000"/>
              </a:spcBef>
              <a:spcAft>
                <a:spcPts val="0"/>
              </a:spcAft>
              <a:buClr>
                <a:schemeClr val="accent1"/>
              </a:buClr>
              <a:buSzPts val="1440"/>
              <a:buFont typeface="Noto Sans Symbols"/>
              <a:buChar char="►"/>
            </a:pPr>
            <a:r>
              <a:rPr b="0" i="0" lang="en-GB" sz="1800" u="none" cap="none" strike="noStrike">
                <a:solidFill>
                  <a:schemeClr val="dk1"/>
                </a:solidFill>
                <a:latin typeface="Trebuchet MS"/>
                <a:ea typeface="Trebuchet MS"/>
                <a:cs typeface="Trebuchet MS"/>
                <a:sym typeface="Trebuchet MS"/>
              </a:rPr>
              <a:t>Meditation has many scientifically proven benefits to both physical and mental health and well-being .</a:t>
            </a:r>
            <a:endParaRPr/>
          </a:p>
          <a:p>
            <a:pPr indent="-342900" lvl="0" marL="342900" marR="0" rtl="0" algn="l">
              <a:spcBef>
                <a:spcPts val="1000"/>
              </a:spcBef>
              <a:spcAft>
                <a:spcPts val="0"/>
              </a:spcAft>
              <a:buClr>
                <a:schemeClr val="accent1"/>
              </a:buClr>
              <a:buSzPts val="1440"/>
              <a:buFont typeface="Noto Sans Symbols"/>
              <a:buChar char="►"/>
            </a:pPr>
            <a:r>
              <a:rPr b="0" i="0" lang="en-GB" sz="1800" u="none" cap="none" strike="noStrike">
                <a:solidFill>
                  <a:schemeClr val="dk1"/>
                </a:solidFill>
                <a:latin typeface="Trebuchet MS"/>
                <a:ea typeface="Trebuchet MS"/>
                <a:cs typeface="Trebuchet MS"/>
                <a:sym typeface="Trebuchet MS"/>
              </a:rPr>
              <a:t>Through meditation we experience  a sense of calm, peace and balance that can benefit both our emotional well-being and overall health. </a:t>
            </a:r>
            <a:endParaRPr/>
          </a:p>
          <a:p>
            <a:pPr indent="-342900" lvl="0" marL="342900" marR="0" rtl="0" algn="l">
              <a:spcBef>
                <a:spcPts val="1000"/>
              </a:spcBef>
              <a:spcAft>
                <a:spcPts val="0"/>
              </a:spcAft>
              <a:buClr>
                <a:schemeClr val="accent1"/>
              </a:buClr>
              <a:buSzPts val="1440"/>
              <a:buFont typeface="Noto Sans Symbols"/>
              <a:buChar char="►"/>
            </a:pPr>
            <a:r>
              <a:rPr b="0" i="0" lang="en-GB" sz="1800" u="none" cap="none" strike="noStrike">
                <a:solidFill>
                  <a:schemeClr val="dk1"/>
                </a:solidFill>
                <a:latin typeface="Trebuchet MS"/>
                <a:ea typeface="Trebuchet MS"/>
                <a:cs typeface="Trebuchet MS"/>
                <a:sym typeface="Trebuchet MS"/>
              </a:rPr>
              <a:t>There is lot of scope for application of meditation practices in the modern health care system for treating a variety of different disorders related to both mental and physical health.</a:t>
            </a:r>
            <a:endParaRPr b="0" i="0" sz="1800" u="none" cap="none" strike="noStrike">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508" name="Shape 508"/>
        <p:cNvGrpSpPr/>
        <p:nvPr/>
      </p:nvGrpSpPr>
      <p:grpSpPr>
        <a:xfrm>
          <a:off x="0" y="0"/>
          <a:ext cx="0" cy="0"/>
          <a:chOff x="0" y="0"/>
          <a:chExt cx="0" cy="0"/>
        </a:xfrm>
      </p:grpSpPr>
      <p:sp>
        <p:nvSpPr>
          <p:cNvPr id="509" name="Google Shape;509;p24"/>
          <p:cNvSpPr txBox="1"/>
          <p:nvPr>
            <p:ph type="title"/>
          </p:nvPr>
        </p:nvSpPr>
        <p:spPr>
          <a:xfrm>
            <a:off x="677334" y="192505"/>
            <a:ext cx="8596668" cy="74595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    </a:t>
            </a:r>
            <a:endParaRPr b="1" sz="4400">
              <a:solidFill>
                <a:schemeClr val="dk1"/>
              </a:solidFill>
              <a:latin typeface="Algerian"/>
              <a:ea typeface="Algerian"/>
              <a:cs typeface="Algerian"/>
              <a:sym typeface="Algerian"/>
            </a:endParaRPr>
          </a:p>
        </p:txBody>
      </p:sp>
      <p:pic>
        <p:nvPicPr>
          <p:cNvPr id="510" name="Google Shape;510;p24"/>
          <p:cNvPicPr preferRelativeResize="0"/>
          <p:nvPr>
            <p:ph idx="1" type="body"/>
          </p:nvPr>
        </p:nvPicPr>
        <p:blipFill rotWithShape="1">
          <a:blip r:embed="rId3">
            <a:alphaModFix/>
          </a:blip>
          <a:srcRect b="22133" l="1" r="-637" t="0"/>
          <a:stretch/>
        </p:blipFill>
        <p:spPr>
          <a:xfrm>
            <a:off x="1935126" y="1318438"/>
            <a:ext cx="6320571" cy="5092996"/>
          </a:xfrm>
          <a:prstGeom prst="rect">
            <a:avLst/>
          </a:prstGeom>
          <a:noFill/>
          <a:ln>
            <a:noFill/>
          </a:ln>
        </p:spPr>
      </p:pic>
      <p:sp>
        <p:nvSpPr>
          <p:cNvPr id="511" name="Google Shape;511;p24"/>
          <p:cNvSpPr/>
          <p:nvPr/>
        </p:nvSpPr>
        <p:spPr>
          <a:xfrm>
            <a:off x="677333" y="2052083"/>
            <a:ext cx="846666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380" name="Shape 380"/>
        <p:cNvGrpSpPr/>
        <p:nvPr/>
      </p:nvGrpSpPr>
      <p:grpSpPr>
        <a:xfrm>
          <a:off x="0" y="0"/>
          <a:ext cx="0" cy="0"/>
          <a:chOff x="0" y="0"/>
          <a:chExt cx="0" cy="0"/>
        </a:xfrm>
      </p:grpSpPr>
      <p:sp>
        <p:nvSpPr>
          <p:cNvPr id="381" name="Google Shape;381;p3"/>
          <p:cNvSpPr txBox="1"/>
          <p:nvPr>
            <p:ph type="title"/>
          </p:nvPr>
        </p:nvSpPr>
        <p:spPr>
          <a:xfrm>
            <a:off x="677334" y="609600"/>
            <a:ext cx="8596668" cy="723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                  </a:t>
            </a:r>
            <a:endParaRPr b="1" sz="3300">
              <a:solidFill>
                <a:schemeClr val="dk1"/>
              </a:solidFill>
              <a:latin typeface="Algerian"/>
              <a:ea typeface="Algerian"/>
              <a:cs typeface="Algerian"/>
              <a:sym typeface="Algerian"/>
            </a:endParaRPr>
          </a:p>
        </p:txBody>
      </p:sp>
      <p:sp>
        <p:nvSpPr>
          <p:cNvPr id="382" name="Google Shape;382;p3"/>
          <p:cNvSpPr txBox="1"/>
          <p:nvPr>
            <p:ph idx="1" type="body"/>
          </p:nvPr>
        </p:nvSpPr>
        <p:spPr>
          <a:xfrm>
            <a:off x="677333" y="1118937"/>
            <a:ext cx="8596669" cy="4668252"/>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a:p>
            <a:pPr indent="0" lvl="0" marL="0" rtl="0" algn="l">
              <a:spcBef>
                <a:spcPts val="1000"/>
              </a:spcBef>
              <a:spcAft>
                <a:spcPts val="0"/>
              </a:spcAft>
              <a:buSzPts val="1600"/>
              <a:buNone/>
            </a:pPr>
            <a:r>
              <a:rPr b="1" lang="en-GB" sz="2000">
                <a:solidFill>
                  <a:schemeClr val="dk1"/>
                </a:solidFill>
              </a:rPr>
              <a:t>Other popular Relaxation techniques:</a:t>
            </a:r>
            <a:endParaRPr/>
          </a:p>
          <a:p>
            <a:pPr indent="0" lvl="0" marL="0" rtl="0" algn="l">
              <a:spcBef>
                <a:spcPts val="1000"/>
              </a:spcBef>
              <a:spcAft>
                <a:spcPts val="0"/>
              </a:spcAft>
              <a:buSzPts val="1600"/>
              <a:buNone/>
            </a:pPr>
            <a:r>
              <a:t/>
            </a:r>
            <a:endParaRPr b="1" sz="2000">
              <a:solidFill>
                <a:schemeClr val="dk1"/>
              </a:solidFill>
            </a:endParaRPr>
          </a:p>
          <a:p>
            <a:pPr indent="-342900" lvl="0" marL="342900" rtl="0" algn="l">
              <a:lnSpc>
                <a:spcPct val="80000"/>
              </a:lnSpc>
              <a:spcBef>
                <a:spcPts val="1000"/>
              </a:spcBef>
              <a:spcAft>
                <a:spcPts val="0"/>
              </a:spcAft>
              <a:buSzPts val="1680"/>
              <a:buChar char="►"/>
            </a:pPr>
            <a:r>
              <a:rPr lang="en-GB" sz="2100">
                <a:solidFill>
                  <a:schemeClr val="dk1"/>
                </a:solidFill>
              </a:rPr>
              <a:t>Deep breathing.</a:t>
            </a:r>
            <a:endParaRPr/>
          </a:p>
          <a:p>
            <a:pPr indent="-342900" lvl="0" marL="342900" rtl="0" algn="l">
              <a:lnSpc>
                <a:spcPct val="80000"/>
              </a:lnSpc>
              <a:spcBef>
                <a:spcPts val="1000"/>
              </a:spcBef>
              <a:spcAft>
                <a:spcPts val="0"/>
              </a:spcAft>
              <a:buSzPts val="1680"/>
              <a:buChar char="►"/>
            </a:pPr>
            <a:r>
              <a:rPr lang="en-GB" sz="2100">
                <a:solidFill>
                  <a:schemeClr val="dk1"/>
                </a:solidFill>
              </a:rPr>
              <a:t>Massage.</a:t>
            </a:r>
            <a:endParaRPr/>
          </a:p>
          <a:p>
            <a:pPr indent="-342900" lvl="0" marL="342900" rtl="0" algn="l">
              <a:lnSpc>
                <a:spcPct val="80000"/>
              </a:lnSpc>
              <a:spcBef>
                <a:spcPts val="1000"/>
              </a:spcBef>
              <a:spcAft>
                <a:spcPts val="0"/>
              </a:spcAft>
              <a:buSzPts val="1680"/>
              <a:buChar char="►"/>
            </a:pPr>
            <a:r>
              <a:rPr lang="en-GB" sz="2100">
                <a:solidFill>
                  <a:schemeClr val="dk1"/>
                </a:solidFill>
              </a:rPr>
              <a:t>Tai chi.</a:t>
            </a:r>
            <a:endParaRPr/>
          </a:p>
          <a:p>
            <a:pPr indent="-342900" lvl="0" marL="342900" rtl="0" algn="l">
              <a:lnSpc>
                <a:spcPct val="80000"/>
              </a:lnSpc>
              <a:spcBef>
                <a:spcPts val="1000"/>
              </a:spcBef>
              <a:spcAft>
                <a:spcPts val="0"/>
              </a:spcAft>
              <a:buSzPts val="1680"/>
              <a:buChar char="►"/>
            </a:pPr>
            <a:r>
              <a:rPr lang="en-GB" sz="2100">
                <a:solidFill>
                  <a:schemeClr val="dk1"/>
                </a:solidFill>
              </a:rPr>
              <a:t>Yoga nidra</a:t>
            </a:r>
            <a:endParaRPr sz="2100">
              <a:solidFill>
                <a:schemeClr val="dk1"/>
              </a:solidFill>
            </a:endParaRPr>
          </a:p>
          <a:p>
            <a:pPr indent="-342900" lvl="0" marL="342900" rtl="0" algn="l">
              <a:lnSpc>
                <a:spcPct val="80000"/>
              </a:lnSpc>
              <a:spcBef>
                <a:spcPts val="1000"/>
              </a:spcBef>
              <a:spcAft>
                <a:spcPts val="0"/>
              </a:spcAft>
              <a:buSzPts val="1680"/>
              <a:buChar char="►"/>
            </a:pPr>
            <a:r>
              <a:rPr lang="en-GB" sz="2100">
                <a:solidFill>
                  <a:schemeClr val="dk1"/>
                </a:solidFill>
              </a:rPr>
              <a:t>Biofeedback.</a:t>
            </a:r>
            <a:endParaRPr/>
          </a:p>
          <a:p>
            <a:pPr indent="-342900" lvl="0" marL="342900" rtl="0" algn="l">
              <a:lnSpc>
                <a:spcPct val="80000"/>
              </a:lnSpc>
              <a:spcBef>
                <a:spcPts val="1000"/>
              </a:spcBef>
              <a:spcAft>
                <a:spcPts val="0"/>
              </a:spcAft>
              <a:buSzPts val="1680"/>
              <a:buChar char="►"/>
            </a:pPr>
            <a:r>
              <a:rPr lang="en-GB" sz="2100">
                <a:solidFill>
                  <a:schemeClr val="dk1"/>
                </a:solidFill>
              </a:rPr>
              <a:t>Music and art therapy.</a:t>
            </a:r>
            <a:endParaRPr/>
          </a:p>
          <a:p>
            <a:pPr indent="-342900" lvl="0" marL="342900" rtl="0" algn="l">
              <a:lnSpc>
                <a:spcPct val="80000"/>
              </a:lnSpc>
              <a:spcBef>
                <a:spcPts val="1000"/>
              </a:spcBef>
              <a:spcAft>
                <a:spcPts val="0"/>
              </a:spcAft>
              <a:buSzPts val="1680"/>
              <a:buChar char="►"/>
            </a:pPr>
            <a:r>
              <a:rPr lang="en-GB" sz="2100">
                <a:solidFill>
                  <a:schemeClr val="dk1"/>
                </a:solidFill>
              </a:rPr>
              <a:t>Aromatherapy.</a:t>
            </a:r>
            <a:endParaRPr/>
          </a:p>
          <a:p>
            <a:pPr indent="0" lvl="0" marL="0" rtl="0" algn="l">
              <a:spcBef>
                <a:spcPts val="1000"/>
              </a:spcBef>
              <a:spcAft>
                <a:spcPts val="0"/>
              </a:spcAft>
              <a:buSzPts val="1440"/>
              <a:buNone/>
            </a:pPr>
            <a:r>
              <a:t/>
            </a:r>
            <a:endParaRPr>
              <a:solidFill>
                <a:schemeClr val="dk1"/>
              </a:solidFill>
            </a:endParaRPr>
          </a:p>
          <a:p>
            <a:pPr indent="0" lvl="0" marL="0" rtl="0" algn="l">
              <a:spcBef>
                <a:spcPts val="1000"/>
              </a:spcBef>
              <a:spcAft>
                <a:spcPts val="0"/>
              </a:spcAft>
              <a:buSzPts val="1440"/>
              <a:buNone/>
            </a:pPr>
            <a:r>
              <a:t/>
            </a:r>
            <a:endParaRPr>
              <a:solidFill>
                <a:schemeClr val="dk1"/>
              </a:solidFill>
            </a:endParaRPr>
          </a:p>
          <a:p>
            <a:pPr indent="0" lvl="0" marL="0" rtl="0" algn="l">
              <a:spcBef>
                <a:spcPts val="1000"/>
              </a:spcBef>
              <a:spcAft>
                <a:spcPts val="0"/>
              </a:spcAft>
              <a:buSzPts val="1440"/>
              <a:buNone/>
            </a:pPr>
            <a:r>
              <a:t/>
            </a:r>
            <a:endParaRPr>
              <a:solidFill>
                <a:schemeClr val="dk1"/>
              </a:solidFill>
            </a:endParaRPr>
          </a:p>
          <a:p>
            <a:pPr indent="0" lvl="0" marL="0" rtl="0" algn="l">
              <a:spcBef>
                <a:spcPts val="1000"/>
              </a:spcBef>
              <a:spcAft>
                <a:spcPts val="0"/>
              </a:spcAft>
              <a:buSzPts val="1440"/>
              <a:buNone/>
            </a:pPr>
            <a:r>
              <a:t/>
            </a:r>
            <a:endParaRPr>
              <a:solidFill>
                <a:schemeClr val="dk1"/>
              </a:solidFill>
            </a:endParaRPr>
          </a:p>
          <a:p>
            <a:pPr indent="0" lvl="0" marL="0" rtl="0" algn="l">
              <a:spcBef>
                <a:spcPts val="1000"/>
              </a:spcBef>
              <a:spcAft>
                <a:spcPts val="0"/>
              </a:spcAft>
              <a:buSzPts val="1440"/>
              <a:buNone/>
            </a:pPr>
            <a:r>
              <a:t/>
            </a:r>
            <a:endParaRPr>
              <a:solidFill>
                <a:schemeClr val="dk1"/>
              </a:solidFill>
            </a:endParaRPr>
          </a:p>
          <a:p>
            <a:pPr indent="0" lvl="0" marL="0" rtl="0" algn="l">
              <a:spcBef>
                <a:spcPts val="1000"/>
              </a:spcBef>
              <a:spcAft>
                <a:spcPts val="0"/>
              </a:spcAft>
              <a:buSzPts val="1440"/>
              <a:buNone/>
            </a:pPr>
            <a:r>
              <a:t/>
            </a:r>
            <a:endParaRPr>
              <a:solidFill>
                <a:schemeClr val="dk1"/>
              </a:solidFill>
            </a:endParaRPr>
          </a:p>
          <a:p>
            <a:pPr indent="0" lvl="0" marL="0" rtl="0" algn="l">
              <a:spcBef>
                <a:spcPts val="1000"/>
              </a:spcBef>
              <a:spcAft>
                <a:spcPts val="0"/>
              </a:spcAft>
              <a:buSzPts val="1440"/>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386" name="Shape 386"/>
        <p:cNvGrpSpPr/>
        <p:nvPr/>
      </p:nvGrpSpPr>
      <p:grpSpPr>
        <a:xfrm>
          <a:off x="0" y="0"/>
          <a:ext cx="0" cy="0"/>
          <a:chOff x="0" y="0"/>
          <a:chExt cx="0" cy="0"/>
        </a:xfrm>
      </p:grpSpPr>
      <p:sp>
        <p:nvSpPr>
          <p:cNvPr id="387" name="Google Shape;387;p4"/>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what is MEDITATION</a:t>
            </a:r>
            <a:endParaRPr b="1" sz="3300">
              <a:solidFill>
                <a:schemeClr val="dk1"/>
              </a:solidFill>
              <a:latin typeface="Algerian"/>
              <a:ea typeface="Algerian"/>
              <a:cs typeface="Algerian"/>
              <a:sym typeface="Algerian"/>
            </a:endParaRPr>
          </a:p>
        </p:txBody>
      </p:sp>
      <p:sp>
        <p:nvSpPr>
          <p:cNvPr id="388" name="Google Shape;388;p4"/>
          <p:cNvSpPr txBox="1"/>
          <p:nvPr>
            <p:ph idx="1" type="body"/>
          </p:nvPr>
        </p:nvSpPr>
        <p:spPr>
          <a:xfrm>
            <a:off x="677333" y="1612233"/>
            <a:ext cx="9437337" cy="46338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solidFill>
                  <a:schemeClr val="dk1"/>
                </a:solidFill>
              </a:rPr>
              <a:t>Meditation is a specific technique for resting the mind and attaining a state of consciousness that is totally different from the normal waking state. </a:t>
            </a:r>
            <a:endParaRPr>
              <a:solidFill>
                <a:schemeClr val="dk1"/>
              </a:solidFill>
            </a:endParaRPr>
          </a:p>
          <a:p>
            <a:pPr indent="-342900" lvl="0" marL="342900" rtl="0" algn="l">
              <a:spcBef>
                <a:spcPts val="1000"/>
              </a:spcBef>
              <a:spcAft>
                <a:spcPts val="0"/>
              </a:spcAft>
              <a:buSzPts val="1440"/>
              <a:buChar char="►"/>
            </a:pPr>
            <a:r>
              <a:rPr lang="en-GB">
                <a:solidFill>
                  <a:schemeClr val="dk1"/>
                </a:solidFill>
              </a:rPr>
              <a:t>The root of the word meditation is similar to that for medical or medicate. The root of all these words implies the sense of “attending to” or “paying attention to” something.</a:t>
            </a:r>
            <a:endParaRPr/>
          </a:p>
          <a:p>
            <a:pPr indent="-342900" lvl="0" marL="342900" rtl="0" algn="l">
              <a:spcBef>
                <a:spcPts val="1000"/>
              </a:spcBef>
              <a:spcAft>
                <a:spcPts val="0"/>
              </a:spcAft>
              <a:buSzPts val="1440"/>
              <a:buChar char="►"/>
            </a:pPr>
            <a:r>
              <a:rPr lang="en-GB">
                <a:solidFill>
                  <a:schemeClr val="dk1"/>
                </a:solidFill>
              </a:rPr>
              <a:t>Meditation is the delicate art of doing nothing and letting go of all efforts to relax in your true nature, which is love, joy, and peace.</a:t>
            </a:r>
            <a:endParaRPr/>
          </a:p>
          <a:p>
            <a:pPr indent="-342900" lvl="0" marL="342900" rtl="0" algn="l">
              <a:spcBef>
                <a:spcPts val="1000"/>
              </a:spcBef>
              <a:spcAft>
                <a:spcPts val="0"/>
              </a:spcAft>
              <a:buSzPts val="1440"/>
              <a:buChar char="►"/>
            </a:pPr>
            <a:r>
              <a:rPr lang="en-GB">
                <a:solidFill>
                  <a:schemeClr val="dk1"/>
                </a:solidFill>
              </a:rPr>
              <a:t>Meditation is the practice by which we train the mind to focus and to redirect our thoughts onto something either specific sound/chant/breath etc and eventually the frequency of thoughts reduces and awareness of self increases.</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392" name="Shape 392"/>
        <p:cNvGrpSpPr/>
        <p:nvPr/>
      </p:nvGrpSpPr>
      <p:grpSpPr>
        <a:xfrm>
          <a:off x="0" y="0"/>
          <a:ext cx="0" cy="0"/>
          <a:chOff x="0" y="0"/>
          <a:chExt cx="0" cy="0"/>
        </a:xfrm>
      </p:grpSpPr>
      <p:sp>
        <p:nvSpPr>
          <p:cNvPr id="393" name="Google Shape;393;p5"/>
          <p:cNvSpPr txBox="1"/>
          <p:nvPr>
            <p:ph type="title"/>
          </p:nvPr>
        </p:nvSpPr>
        <p:spPr>
          <a:xfrm>
            <a:off x="228600" y="609600"/>
            <a:ext cx="9045402" cy="6296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000"/>
              <a:buFont typeface="Algerian"/>
              <a:buNone/>
            </a:pPr>
            <a:r>
              <a:rPr b="1" lang="en-GB" sz="3000">
                <a:solidFill>
                  <a:schemeClr val="dk1"/>
                </a:solidFill>
                <a:latin typeface="Algerian"/>
                <a:ea typeface="Algerian"/>
                <a:cs typeface="Algerian"/>
                <a:sym typeface="Algerian"/>
              </a:rPr>
              <a:t>    MEDITATION WITH REFERENCE TO YOGA TEXT</a:t>
            </a:r>
            <a:endParaRPr b="1" sz="3000">
              <a:solidFill>
                <a:schemeClr val="dk1"/>
              </a:solidFill>
              <a:latin typeface="Algerian"/>
              <a:ea typeface="Algerian"/>
              <a:cs typeface="Algerian"/>
              <a:sym typeface="Algerian"/>
            </a:endParaRPr>
          </a:p>
        </p:txBody>
      </p:sp>
      <p:sp>
        <p:nvSpPr>
          <p:cNvPr id="394" name="Google Shape;394;p5"/>
          <p:cNvSpPr txBox="1"/>
          <p:nvPr>
            <p:ph idx="1" type="body"/>
          </p:nvPr>
        </p:nvSpPr>
        <p:spPr>
          <a:xfrm>
            <a:off x="228600" y="1155032"/>
            <a:ext cx="10046367" cy="5702968"/>
          </a:xfrm>
          <a:prstGeom prst="rect">
            <a:avLst/>
          </a:prstGeom>
          <a:noFill/>
          <a:ln>
            <a:noFill/>
          </a:ln>
        </p:spPr>
        <p:txBody>
          <a:bodyPr anchorCtr="0" anchor="t" bIns="45700" lIns="91425" spcFirstLastPara="1" rIns="91425" wrap="square" tIns="45700">
            <a:normAutofit fontScale="92500" lnSpcReduction="10000"/>
          </a:bodyPr>
          <a:lstStyle/>
          <a:p>
            <a:pPr indent="-258318" lvl="0" marL="342900" rtl="0" algn="l">
              <a:spcBef>
                <a:spcPts val="0"/>
              </a:spcBef>
              <a:spcAft>
                <a:spcPts val="0"/>
              </a:spcAft>
              <a:buSzPct val="79999"/>
              <a:buNone/>
            </a:pPr>
            <a:r>
              <a:t/>
            </a:r>
            <a:endParaRPr b="1"/>
          </a:p>
          <a:p>
            <a:pPr indent="0" lvl="0" marL="0" rtl="0" algn="l">
              <a:spcBef>
                <a:spcPts val="1000"/>
              </a:spcBef>
              <a:spcAft>
                <a:spcPts val="0"/>
              </a:spcAft>
              <a:buSzPct val="79999"/>
              <a:buNone/>
            </a:pPr>
            <a:r>
              <a:rPr b="1" lang="en-GB">
                <a:solidFill>
                  <a:schemeClr val="dk1"/>
                </a:solidFill>
                <a:latin typeface="Algerian"/>
                <a:ea typeface="Algerian"/>
                <a:cs typeface="Algerian"/>
                <a:sym typeface="Algerian"/>
              </a:rPr>
              <a:t>PANTHANJALI YOGA SUTRAS :</a:t>
            </a:r>
            <a:endParaRPr/>
          </a:p>
          <a:p>
            <a:pPr indent="-342925" lvl="0" marL="342900" rtl="0" algn="l">
              <a:spcBef>
                <a:spcPts val="1000"/>
              </a:spcBef>
              <a:spcAft>
                <a:spcPts val="0"/>
              </a:spcAft>
              <a:buSzPct val="80000"/>
              <a:buChar char="►"/>
            </a:pPr>
            <a:r>
              <a:rPr lang="en-GB" sz="1700">
                <a:solidFill>
                  <a:schemeClr val="dk1"/>
                </a:solidFill>
              </a:rPr>
              <a:t>The ultimate goal of all yoga practices is Samadhi which can be called the highest state a human being can achieve.</a:t>
            </a:r>
            <a:endParaRPr/>
          </a:p>
          <a:p>
            <a:pPr indent="-342925" lvl="0" marL="342900" rtl="0" algn="l">
              <a:spcBef>
                <a:spcPts val="1000"/>
              </a:spcBef>
              <a:spcAft>
                <a:spcPts val="0"/>
              </a:spcAft>
              <a:buSzPct val="80000"/>
              <a:buChar char="►"/>
            </a:pPr>
            <a:r>
              <a:rPr lang="en-GB" sz="1700">
                <a:solidFill>
                  <a:schemeClr val="dk1"/>
                </a:solidFill>
              </a:rPr>
              <a:t>Dharana (concentration), Dhyana (meditation) and Samadhi (Enlightenment) -three steps which are more specific to meditation practices</a:t>
            </a:r>
            <a:endParaRPr/>
          </a:p>
          <a:p>
            <a:pPr indent="-342925" lvl="0" marL="342900" rtl="0" algn="l">
              <a:spcBef>
                <a:spcPts val="1000"/>
              </a:spcBef>
              <a:spcAft>
                <a:spcPts val="0"/>
              </a:spcAft>
              <a:buSzPct val="80000"/>
              <a:buChar char="►"/>
            </a:pPr>
            <a:r>
              <a:rPr lang="en-GB" sz="1700">
                <a:solidFill>
                  <a:schemeClr val="dk1"/>
                </a:solidFill>
              </a:rPr>
              <a:t>As per the Yoga Sutras meditation begins when the process of withdrawing the senses from the outside world is complete (Pratyahara). </a:t>
            </a:r>
            <a:endParaRPr/>
          </a:p>
          <a:p>
            <a:pPr indent="-342925" lvl="0" marL="342900" rtl="0" algn="l">
              <a:spcBef>
                <a:spcPts val="1000"/>
              </a:spcBef>
              <a:spcAft>
                <a:spcPts val="0"/>
              </a:spcAft>
              <a:buSzPct val="80000"/>
              <a:buChar char="►"/>
            </a:pPr>
            <a:r>
              <a:rPr lang="en-GB" sz="1700">
                <a:solidFill>
                  <a:schemeClr val="dk1"/>
                </a:solidFill>
              </a:rPr>
              <a:t>The next step is Dharana which means focusing our attention. the best object for focussing to  meditate is Ishvara or God.</a:t>
            </a:r>
            <a:endParaRPr sz="1700">
              <a:solidFill>
                <a:schemeClr val="dk1"/>
              </a:solidFill>
            </a:endParaRPr>
          </a:p>
          <a:p>
            <a:pPr indent="-258318" lvl="0" marL="342900" rtl="0" algn="l">
              <a:spcBef>
                <a:spcPts val="1000"/>
              </a:spcBef>
              <a:spcAft>
                <a:spcPts val="0"/>
              </a:spcAft>
              <a:buSzPct val="79999"/>
              <a:buNone/>
            </a:pPr>
            <a:r>
              <a:t/>
            </a:r>
            <a:endParaRPr b="1">
              <a:solidFill>
                <a:schemeClr val="dk1"/>
              </a:solidFill>
            </a:endParaRPr>
          </a:p>
          <a:p>
            <a:pPr indent="0" lvl="0" marL="0" rtl="0" algn="l">
              <a:spcBef>
                <a:spcPts val="1000"/>
              </a:spcBef>
              <a:spcAft>
                <a:spcPts val="0"/>
              </a:spcAft>
              <a:buSzPct val="79999"/>
              <a:buNone/>
            </a:pPr>
            <a:r>
              <a:rPr b="1" lang="en-GB">
                <a:solidFill>
                  <a:schemeClr val="dk1"/>
                </a:solidFill>
                <a:latin typeface="Algerian"/>
                <a:ea typeface="Algerian"/>
                <a:cs typeface="Algerian"/>
                <a:sym typeface="Algerian"/>
              </a:rPr>
              <a:t>HATHA YOGA :</a:t>
            </a:r>
            <a:endParaRPr b="1">
              <a:solidFill>
                <a:schemeClr val="dk1"/>
              </a:solidFill>
              <a:latin typeface="Algerian"/>
              <a:ea typeface="Algerian"/>
              <a:cs typeface="Algerian"/>
              <a:sym typeface="Algerian"/>
            </a:endParaRPr>
          </a:p>
          <a:p>
            <a:pPr indent="-342925" lvl="0" marL="342900" rtl="0" algn="l">
              <a:spcBef>
                <a:spcPts val="1000"/>
              </a:spcBef>
              <a:spcAft>
                <a:spcPts val="0"/>
              </a:spcAft>
              <a:buSzPct val="80000"/>
              <a:buChar char="►"/>
            </a:pPr>
            <a:r>
              <a:rPr lang="en-GB" sz="1700">
                <a:solidFill>
                  <a:schemeClr val="dk1"/>
                </a:solidFill>
              </a:rPr>
              <a:t>The Haṭha Yoga Pradipika text dedicates almost a third of its verses to meditation. </a:t>
            </a:r>
            <a:endParaRPr/>
          </a:p>
          <a:p>
            <a:pPr indent="-342925" lvl="0" marL="342900" rtl="0" algn="l">
              <a:spcBef>
                <a:spcPts val="1000"/>
              </a:spcBef>
              <a:spcAft>
                <a:spcPts val="0"/>
              </a:spcAft>
              <a:buSzPct val="80000"/>
              <a:buChar char="►"/>
            </a:pPr>
            <a:r>
              <a:rPr lang="en-GB" sz="1700">
                <a:solidFill>
                  <a:schemeClr val="dk1"/>
                </a:solidFill>
              </a:rPr>
              <a:t>major texts of Haṭha yoga such as the Shiva Samhita and the Gheranda Samhita discuss meditation.</a:t>
            </a:r>
            <a:endParaRPr/>
          </a:p>
          <a:p>
            <a:pPr indent="-342925" lvl="0" marL="342900" rtl="0" algn="l">
              <a:spcBef>
                <a:spcPts val="1000"/>
              </a:spcBef>
              <a:spcAft>
                <a:spcPts val="0"/>
              </a:spcAft>
              <a:buSzPct val="80000"/>
              <a:buChar char="►"/>
            </a:pPr>
            <a:r>
              <a:rPr lang="en-GB" sz="1700">
                <a:solidFill>
                  <a:schemeClr val="dk1"/>
                </a:solidFill>
              </a:rPr>
              <a:t>In all three texts, meditation is the ultimate goal of all the preparatory cleansing, asanas, pranayama and other steps. The aim of this meditation is to realize Nada- Brahman, or the complete absorption and union with the Brahman through inner mystic sound.</a:t>
            </a:r>
            <a:endParaRPr/>
          </a:p>
          <a:p>
            <a:pPr indent="-342925" lvl="0" marL="342900" rtl="0" algn="l">
              <a:spcBef>
                <a:spcPts val="1000"/>
              </a:spcBef>
              <a:spcAft>
                <a:spcPts val="0"/>
              </a:spcAft>
              <a:buSzPct val="80000"/>
              <a:buChar char="►"/>
            </a:pPr>
            <a:r>
              <a:rPr lang="en-GB" sz="1700">
                <a:solidFill>
                  <a:schemeClr val="dk1"/>
                </a:solidFill>
              </a:rPr>
              <a:t>Chapter IV of hatha yoga pradipika -  on Samadhi as a journey of personal spiritual growth.</a:t>
            </a:r>
            <a:endParaRPr sz="1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398" name="Shape 398"/>
        <p:cNvGrpSpPr/>
        <p:nvPr/>
      </p:nvGrpSpPr>
      <p:grpSpPr>
        <a:xfrm>
          <a:off x="0" y="0"/>
          <a:ext cx="0" cy="0"/>
          <a:chOff x="0" y="0"/>
          <a:chExt cx="0" cy="0"/>
        </a:xfrm>
      </p:grpSpPr>
      <p:sp>
        <p:nvSpPr>
          <p:cNvPr id="399" name="Google Shape;399;p6"/>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000"/>
              <a:buFont typeface="Algerian"/>
              <a:buNone/>
            </a:pPr>
            <a:r>
              <a:rPr b="1" lang="en-GB" sz="3000">
                <a:solidFill>
                  <a:schemeClr val="dk1"/>
                </a:solidFill>
                <a:latin typeface="Algerian"/>
                <a:ea typeface="Algerian"/>
                <a:cs typeface="Algerian"/>
                <a:sym typeface="Algerian"/>
              </a:rPr>
              <a:t>                  IMPORTANCE OF MEDITATION</a:t>
            </a:r>
            <a:endParaRPr b="1" sz="3000">
              <a:solidFill>
                <a:schemeClr val="dk1"/>
              </a:solidFill>
              <a:latin typeface="Algerian"/>
              <a:ea typeface="Algerian"/>
              <a:cs typeface="Algerian"/>
              <a:sym typeface="Algerian"/>
            </a:endParaRPr>
          </a:p>
        </p:txBody>
      </p:sp>
      <p:sp>
        <p:nvSpPr>
          <p:cNvPr id="400" name="Google Shape;400;p6"/>
          <p:cNvSpPr txBox="1"/>
          <p:nvPr>
            <p:ph idx="1" type="body"/>
          </p:nvPr>
        </p:nvSpPr>
        <p:spPr>
          <a:xfrm>
            <a:off x="553453" y="1335505"/>
            <a:ext cx="8883884" cy="4860757"/>
          </a:xfrm>
          <a:prstGeom prst="rect">
            <a:avLst/>
          </a:prstGeom>
          <a:noFill/>
          <a:ln>
            <a:noFill/>
          </a:ln>
        </p:spPr>
        <p:txBody>
          <a:bodyPr anchorCtr="0" anchor="t" bIns="45700" lIns="91425" spcFirstLastPara="1" rIns="91425" wrap="square" tIns="45700">
            <a:normAutofit lnSpcReduction="10000"/>
          </a:bodyPr>
          <a:lstStyle/>
          <a:p>
            <a:pPr indent="-241300" lvl="0" marL="342900" rtl="0" algn="l">
              <a:spcBef>
                <a:spcPts val="0"/>
              </a:spcBef>
              <a:spcAft>
                <a:spcPts val="0"/>
              </a:spcAft>
              <a:buSzPts val="1600"/>
              <a:buNone/>
            </a:pPr>
            <a:r>
              <a:t/>
            </a:r>
            <a:endParaRPr b="1" sz="2000">
              <a:solidFill>
                <a:schemeClr val="dk1"/>
              </a:solidFill>
            </a:endParaRPr>
          </a:p>
          <a:p>
            <a:pPr indent="-342900" lvl="0" marL="342900" rtl="0" algn="l">
              <a:spcBef>
                <a:spcPts val="1000"/>
              </a:spcBef>
              <a:spcAft>
                <a:spcPts val="0"/>
              </a:spcAft>
              <a:buSzPts val="1600"/>
              <a:buChar char="►"/>
            </a:pPr>
            <a:r>
              <a:rPr b="1" lang="en-GB" sz="2000">
                <a:solidFill>
                  <a:schemeClr val="dk1"/>
                </a:solidFill>
              </a:rPr>
              <a:t>Meditation has an important influence on health.</a:t>
            </a:r>
            <a:endParaRPr/>
          </a:p>
          <a:p>
            <a:pPr indent="-342900" lvl="0" marL="342900" rtl="0" algn="l">
              <a:spcBef>
                <a:spcPts val="1000"/>
              </a:spcBef>
              <a:spcAft>
                <a:spcPts val="0"/>
              </a:spcAft>
              <a:buSzPts val="1600"/>
              <a:buChar char="►"/>
            </a:pPr>
            <a:r>
              <a:rPr b="1" lang="en-GB" sz="2000">
                <a:solidFill>
                  <a:schemeClr val="dk1"/>
                </a:solidFill>
              </a:rPr>
              <a:t>scientists have begun to recognize that certain kinds of diseases cannot really be cured merely by the conventional methods of orthodox medicine or psychotherapy </a:t>
            </a:r>
            <a:endParaRPr/>
          </a:p>
          <a:p>
            <a:pPr indent="-342900" lvl="0" marL="342900" rtl="0" algn="l">
              <a:spcBef>
                <a:spcPts val="1000"/>
              </a:spcBef>
              <a:spcAft>
                <a:spcPts val="0"/>
              </a:spcAft>
              <a:buSzPts val="1600"/>
              <a:buChar char="►"/>
            </a:pPr>
            <a:r>
              <a:rPr b="1" lang="en-GB" sz="2000">
                <a:solidFill>
                  <a:schemeClr val="dk1"/>
                </a:solidFill>
              </a:rPr>
              <a:t>If disease originates in your mind and your emotional reactions, how can an external therapy alone restore your health? </a:t>
            </a:r>
            <a:endParaRPr/>
          </a:p>
          <a:p>
            <a:pPr indent="-342900" lvl="0" marL="342900" rtl="0" algn="l">
              <a:spcBef>
                <a:spcPts val="1000"/>
              </a:spcBef>
              <a:spcAft>
                <a:spcPts val="0"/>
              </a:spcAft>
              <a:buSzPts val="1600"/>
              <a:buChar char="►"/>
            </a:pPr>
            <a:r>
              <a:rPr b="1" lang="en-GB" sz="2000">
                <a:solidFill>
                  <a:schemeClr val="dk1"/>
                </a:solidFill>
              </a:rPr>
              <a:t>If you rely only on external remedies and do not seek to understand</a:t>
            </a:r>
            <a:endParaRPr/>
          </a:p>
          <a:p>
            <a:pPr indent="0" lvl="0" marL="0" rtl="0" algn="l">
              <a:spcBef>
                <a:spcPts val="1000"/>
              </a:spcBef>
              <a:spcAft>
                <a:spcPts val="0"/>
              </a:spcAft>
              <a:buSzPts val="1600"/>
              <a:buNone/>
            </a:pPr>
            <a:r>
              <a:rPr b="1" lang="en-GB" sz="2000">
                <a:solidFill>
                  <a:schemeClr val="dk1"/>
                </a:solidFill>
              </a:rPr>
              <a:t>your own mind and emotions, you may merely become dependent on a</a:t>
            </a:r>
            <a:endParaRPr/>
          </a:p>
          <a:p>
            <a:pPr indent="0" lvl="0" marL="0" rtl="0" algn="l">
              <a:spcBef>
                <a:spcPts val="1000"/>
              </a:spcBef>
              <a:spcAft>
                <a:spcPts val="0"/>
              </a:spcAft>
              <a:buSzPts val="1600"/>
              <a:buNone/>
            </a:pPr>
            <a:r>
              <a:rPr b="1" lang="en-GB" sz="2000">
                <a:solidFill>
                  <a:schemeClr val="dk1"/>
                </a:solidFill>
              </a:rPr>
              <a:t>therapist or physician for help. </a:t>
            </a:r>
            <a:endParaRPr b="1" sz="2000">
              <a:solidFill>
                <a:schemeClr val="dk1"/>
              </a:solidFill>
            </a:endParaRPr>
          </a:p>
          <a:p>
            <a:pPr indent="-342900" lvl="0" marL="342900" rtl="0" algn="l">
              <a:spcBef>
                <a:spcPts val="1000"/>
              </a:spcBef>
              <a:spcAft>
                <a:spcPts val="0"/>
              </a:spcAft>
              <a:buSzPts val="1600"/>
              <a:buChar char="►"/>
            </a:pPr>
            <a:r>
              <a:rPr b="1" lang="en-GB" sz="2000">
                <a:solidFill>
                  <a:schemeClr val="dk1"/>
                </a:solidFill>
              </a:rPr>
              <a:t>The method of meditation makes people self-reliant and helps them attain the inner strength necessary to deal more effectively with all of life’s problems</a:t>
            </a:r>
            <a:endParaRPr b="1" sz="2000">
              <a:solidFill>
                <a:schemeClr val="dk1"/>
              </a:solidFill>
            </a:endParaRPr>
          </a:p>
          <a:p>
            <a:pPr indent="-204469" lvl="1" marL="742950" rtl="0" algn="l">
              <a:spcBef>
                <a:spcPts val="1000"/>
              </a:spcBef>
              <a:spcAft>
                <a:spcPts val="0"/>
              </a:spcAft>
              <a:buSzPts val="1280"/>
              <a:buNone/>
            </a:pPr>
            <a:r>
              <a:t/>
            </a:r>
            <a:endParaRPr>
              <a:solidFill>
                <a:schemeClr val="dk1"/>
              </a:solidFill>
            </a:endParaRPr>
          </a:p>
          <a:p>
            <a:pPr indent="-241300" lvl="0" marL="342900" rtl="0" algn="l">
              <a:spcBef>
                <a:spcPts val="1000"/>
              </a:spcBef>
              <a:spcAft>
                <a:spcPts val="0"/>
              </a:spcAft>
              <a:buSzPts val="16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04" name="Shape 404"/>
        <p:cNvGrpSpPr/>
        <p:nvPr/>
      </p:nvGrpSpPr>
      <p:grpSpPr>
        <a:xfrm>
          <a:off x="0" y="0"/>
          <a:ext cx="0" cy="0"/>
          <a:chOff x="0" y="0"/>
          <a:chExt cx="0" cy="0"/>
        </a:xfrm>
      </p:grpSpPr>
      <p:sp>
        <p:nvSpPr>
          <p:cNvPr id="405" name="Google Shape;405;p7"/>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Font typeface="Algerian"/>
              <a:buNone/>
            </a:pPr>
            <a:r>
              <a:rPr b="1" lang="en-GB" sz="3200">
                <a:solidFill>
                  <a:schemeClr val="dk1"/>
                </a:solidFill>
                <a:latin typeface="Algerian"/>
                <a:ea typeface="Algerian"/>
                <a:cs typeface="Algerian"/>
                <a:sym typeface="Algerian"/>
              </a:rPr>
              <a:t>                  </a:t>
            </a:r>
            <a:r>
              <a:rPr b="1" lang="en-GB" sz="3000">
                <a:solidFill>
                  <a:schemeClr val="dk1"/>
                </a:solidFill>
                <a:latin typeface="Algerian"/>
                <a:ea typeface="Algerian"/>
                <a:cs typeface="Algerian"/>
                <a:sym typeface="Algerian"/>
              </a:rPr>
              <a:t>SCIENCE BEHIND MEDITATION</a:t>
            </a:r>
            <a:endParaRPr b="1" sz="3000">
              <a:solidFill>
                <a:schemeClr val="dk1"/>
              </a:solidFill>
              <a:latin typeface="Algerian"/>
              <a:ea typeface="Algerian"/>
              <a:cs typeface="Algerian"/>
              <a:sym typeface="Algerian"/>
            </a:endParaRPr>
          </a:p>
        </p:txBody>
      </p:sp>
      <p:sp>
        <p:nvSpPr>
          <p:cNvPr id="406" name="Google Shape;406;p7"/>
          <p:cNvSpPr txBox="1"/>
          <p:nvPr>
            <p:ph idx="1" type="body"/>
          </p:nvPr>
        </p:nvSpPr>
        <p:spPr>
          <a:xfrm>
            <a:off x="677334" y="1239253"/>
            <a:ext cx="8596668" cy="5426242"/>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b="1">
              <a:solidFill>
                <a:schemeClr val="dk1"/>
              </a:solidFill>
            </a:endParaRPr>
          </a:p>
          <a:p>
            <a:pPr indent="-342900" lvl="0" marL="342900" rtl="0" algn="l">
              <a:spcBef>
                <a:spcPts val="1000"/>
              </a:spcBef>
              <a:spcAft>
                <a:spcPts val="0"/>
              </a:spcAft>
              <a:buSzPts val="1440"/>
              <a:buChar char="►"/>
            </a:pPr>
            <a:r>
              <a:rPr b="1" lang="en-GB">
                <a:solidFill>
                  <a:schemeClr val="dk1"/>
                </a:solidFill>
              </a:rPr>
              <a:t>Results suggested that people who practiced meditation for many years have more folds in the outer layer of the brain. This process (called gyrification) may increase the brain's ability to process information.</a:t>
            </a:r>
            <a:endParaRPr b="1">
              <a:solidFill>
                <a:schemeClr val="dk1"/>
              </a:solidFill>
            </a:endParaRPr>
          </a:p>
          <a:p>
            <a:pPr indent="-342900" lvl="0" marL="342900" rtl="0" algn="l">
              <a:spcBef>
                <a:spcPts val="1000"/>
              </a:spcBef>
              <a:spcAft>
                <a:spcPts val="0"/>
              </a:spcAft>
              <a:buSzPts val="1440"/>
              <a:buChar char="►"/>
            </a:pPr>
            <a:r>
              <a:rPr b="1" lang="en-GB">
                <a:solidFill>
                  <a:schemeClr val="dk1"/>
                </a:solidFill>
              </a:rPr>
              <a:t>Meditation calms down your sympathetic nervous system. This leads to a slower heart rate, lower blood pressure, slower breathing, and muscle relaxation.</a:t>
            </a:r>
            <a:endParaRPr/>
          </a:p>
          <a:p>
            <a:pPr indent="-342900" lvl="0" marL="342900" rtl="0" algn="l">
              <a:spcBef>
                <a:spcPts val="1000"/>
              </a:spcBef>
              <a:spcAft>
                <a:spcPts val="0"/>
              </a:spcAft>
              <a:buSzPts val="1440"/>
              <a:buChar char="►"/>
            </a:pPr>
            <a:r>
              <a:rPr b="1" lang="en-GB">
                <a:solidFill>
                  <a:schemeClr val="dk1"/>
                </a:solidFill>
              </a:rPr>
              <a:t>When you repeatedly do an activity, you strengthen the neural connections involved, which develops the associated regions of your brain. </a:t>
            </a:r>
            <a:endParaRPr b="1">
              <a:solidFill>
                <a:schemeClr val="dk1"/>
              </a:solidFill>
            </a:endParaRPr>
          </a:p>
          <a:p>
            <a:pPr indent="-342900" lvl="0" marL="342900" rtl="0" algn="l">
              <a:spcBef>
                <a:spcPts val="1000"/>
              </a:spcBef>
              <a:spcAft>
                <a:spcPts val="0"/>
              </a:spcAft>
              <a:buSzPts val="1440"/>
              <a:buChar char="►"/>
            </a:pPr>
            <a:r>
              <a:rPr b="1" lang="en-GB">
                <a:solidFill>
                  <a:schemeClr val="dk1"/>
                </a:solidFill>
              </a:rPr>
              <a:t>mindfulness meditation may lead to increases in gray matter density Increases in gray matter and the left hippocampus aid learning, cognition and memory, resulting in better retention of facts and more mindful behaviour</a:t>
            </a:r>
            <a:endParaRPr b="1">
              <a:solidFill>
                <a:schemeClr val="dk1"/>
              </a:solidFill>
            </a:endParaRPr>
          </a:p>
          <a:p>
            <a:pPr indent="-342900" lvl="0" marL="342900" rtl="0" algn="l">
              <a:spcBef>
                <a:spcPts val="1000"/>
              </a:spcBef>
              <a:spcAft>
                <a:spcPts val="0"/>
              </a:spcAft>
              <a:buSzPts val="1440"/>
              <a:buChar char="►"/>
            </a:pPr>
            <a:r>
              <a:rPr b="1" lang="en-GB">
                <a:solidFill>
                  <a:schemeClr val="dk1"/>
                </a:solidFill>
              </a:rPr>
              <a:t>Regular meditation has been shown to increase alpha waves – your relaxation brain waves — and reduce beta waves – the brain waves of active thought and learning.</a:t>
            </a:r>
            <a:endParaRPr b="1">
              <a:solidFill>
                <a:schemeClr val="dk1"/>
              </a:solidFill>
            </a:endParaRPr>
          </a:p>
          <a:p>
            <a:pPr indent="-251459" lvl="0" marL="342900" rtl="0" algn="l">
              <a:spcBef>
                <a:spcPts val="1000"/>
              </a:spcBef>
              <a:spcAft>
                <a:spcPts val="0"/>
              </a:spcAft>
              <a:buSzPts val="1440"/>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10" name="Shape 410"/>
        <p:cNvGrpSpPr/>
        <p:nvPr/>
      </p:nvGrpSpPr>
      <p:grpSpPr>
        <a:xfrm>
          <a:off x="0" y="0"/>
          <a:ext cx="0" cy="0"/>
          <a:chOff x="0" y="0"/>
          <a:chExt cx="0" cy="0"/>
        </a:xfrm>
      </p:grpSpPr>
      <p:sp>
        <p:nvSpPr>
          <p:cNvPr id="411" name="Google Shape;411;p8"/>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Font typeface="Algerian"/>
              <a:buNone/>
            </a:pPr>
            <a:r>
              <a:rPr b="1" lang="en-GB" sz="3200">
                <a:solidFill>
                  <a:schemeClr val="dk1"/>
                </a:solidFill>
                <a:latin typeface="Algerian"/>
                <a:ea typeface="Algerian"/>
                <a:cs typeface="Algerian"/>
                <a:sym typeface="Algerian"/>
              </a:rPr>
              <a:t>                  </a:t>
            </a:r>
            <a:r>
              <a:rPr b="1" lang="en-GB" sz="3000">
                <a:solidFill>
                  <a:schemeClr val="dk1"/>
                </a:solidFill>
                <a:latin typeface="Algerian"/>
                <a:ea typeface="Algerian"/>
                <a:cs typeface="Algerian"/>
                <a:sym typeface="Algerian"/>
              </a:rPr>
              <a:t>changes in human brain</a:t>
            </a:r>
            <a:endParaRPr b="1" sz="3000">
              <a:solidFill>
                <a:schemeClr val="dk1"/>
              </a:solidFill>
              <a:latin typeface="Algerian"/>
              <a:ea typeface="Algerian"/>
              <a:cs typeface="Algerian"/>
              <a:sym typeface="Algerian"/>
            </a:endParaRPr>
          </a:p>
        </p:txBody>
      </p:sp>
      <p:sp>
        <p:nvSpPr>
          <p:cNvPr id="412" name="Google Shape;412;p8"/>
          <p:cNvSpPr txBox="1"/>
          <p:nvPr>
            <p:ph idx="1" type="body"/>
          </p:nvPr>
        </p:nvSpPr>
        <p:spPr>
          <a:xfrm>
            <a:off x="677334" y="1239253"/>
            <a:ext cx="8596668" cy="5426242"/>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b="1">
              <a:solidFill>
                <a:schemeClr val="dk1"/>
              </a:solidFill>
            </a:endParaRPr>
          </a:p>
          <a:p>
            <a:pPr indent="-251459" lvl="0" marL="342900" rtl="0" algn="l">
              <a:spcBef>
                <a:spcPts val="1000"/>
              </a:spcBef>
              <a:spcAft>
                <a:spcPts val="0"/>
              </a:spcAft>
              <a:buSzPts val="1440"/>
              <a:buNone/>
            </a:pPr>
            <a:r>
              <a:t/>
            </a:r>
            <a:endParaRPr>
              <a:solidFill>
                <a:schemeClr val="dk1"/>
              </a:solidFill>
            </a:endParaRPr>
          </a:p>
        </p:txBody>
      </p:sp>
      <p:pic>
        <p:nvPicPr>
          <p:cNvPr id="413" name="Google Shape;413;p8"/>
          <p:cNvPicPr preferRelativeResize="0"/>
          <p:nvPr/>
        </p:nvPicPr>
        <p:blipFill rotWithShape="1">
          <a:blip r:embed="rId3">
            <a:alphaModFix/>
          </a:blip>
          <a:srcRect b="0" l="0" r="0" t="0"/>
          <a:stretch/>
        </p:blipFill>
        <p:spPr>
          <a:xfrm>
            <a:off x="2322095" y="1497223"/>
            <a:ext cx="5029200" cy="51430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33"/>
        </a:solidFill>
      </p:bgPr>
    </p:bg>
    <p:spTree>
      <p:nvGrpSpPr>
        <p:cNvPr id="417" name="Shape 417"/>
        <p:cNvGrpSpPr/>
        <p:nvPr/>
      </p:nvGrpSpPr>
      <p:grpSpPr>
        <a:xfrm>
          <a:off x="0" y="0"/>
          <a:ext cx="0" cy="0"/>
          <a:chOff x="0" y="0"/>
          <a:chExt cx="0" cy="0"/>
        </a:xfrm>
      </p:grpSpPr>
      <p:sp>
        <p:nvSpPr>
          <p:cNvPr id="418" name="Google Shape;418;p9"/>
          <p:cNvSpPr txBox="1"/>
          <p:nvPr>
            <p:ph type="title"/>
          </p:nvPr>
        </p:nvSpPr>
        <p:spPr>
          <a:xfrm>
            <a:off x="677334" y="609600"/>
            <a:ext cx="8596668" cy="62965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9090"/>
              <a:buFont typeface="Trebuchet MS"/>
              <a:buNone/>
            </a:pPr>
            <a:r>
              <a:rPr lang="en-GB"/>
              <a:t>               </a:t>
            </a:r>
            <a:r>
              <a:rPr b="1" lang="en-GB" sz="3300">
                <a:solidFill>
                  <a:schemeClr val="dk1"/>
                </a:solidFill>
                <a:latin typeface="Algerian"/>
                <a:ea typeface="Algerian"/>
                <a:cs typeface="Algerian"/>
                <a:sym typeface="Algerian"/>
              </a:rPr>
              <a:t>BENEFITS OF MEDITATION</a:t>
            </a:r>
            <a:endParaRPr b="1" sz="3300">
              <a:solidFill>
                <a:schemeClr val="dk1"/>
              </a:solidFill>
              <a:latin typeface="Algerian"/>
              <a:ea typeface="Algerian"/>
              <a:cs typeface="Algerian"/>
              <a:sym typeface="Algerian"/>
            </a:endParaRPr>
          </a:p>
        </p:txBody>
      </p:sp>
      <p:pic>
        <p:nvPicPr>
          <p:cNvPr id="419" name="Google Shape;419;p9"/>
          <p:cNvPicPr preferRelativeResize="0"/>
          <p:nvPr>
            <p:ph idx="1" type="body"/>
          </p:nvPr>
        </p:nvPicPr>
        <p:blipFill rotWithShape="1">
          <a:blip r:embed="rId3">
            <a:alphaModFix/>
          </a:blip>
          <a:srcRect b="0" l="0" r="0" t="0"/>
          <a:stretch/>
        </p:blipFill>
        <p:spPr>
          <a:xfrm>
            <a:off x="1552684" y="1137684"/>
            <a:ext cx="7314590" cy="56420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2021-12-21T04:03:51Z</dcterms:created>
  <dc:creator>sankara</dc:creator>
</cp:coreProperties>
</file>